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641" r:id="rId2"/>
    <p:sldId id="426" r:id="rId3"/>
    <p:sldId id="414" r:id="rId4"/>
    <p:sldId id="257" r:id="rId5"/>
    <p:sldId id="260" r:id="rId6"/>
    <p:sldId id="261" r:id="rId7"/>
    <p:sldId id="262" r:id="rId8"/>
    <p:sldId id="263" r:id="rId9"/>
    <p:sldId id="642" r:id="rId10"/>
    <p:sldId id="643" r:id="rId11"/>
    <p:sldId id="677" r:id="rId12"/>
    <p:sldId id="644" r:id="rId13"/>
    <p:sldId id="678" r:id="rId14"/>
    <p:sldId id="645" r:id="rId15"/>
    <p:sldId id="679" r:id="rId16"/>
    <p:sldId id="646" r:id="rId17"/>
    <p:sldId id="680" r:id="rId18"/>
    <p:sldId id="647" r:id="rId19"/>
    <p:sldId id="681" r:id="rId20"/>
    <p:sldId id="648" r:id="rId21"/>
    <p:sldId id="682" r:id="rId22"/>
    <p:sldId id="649" r:id="rId23"/>
    <p:sldId id="654" r:id="rId24"/>
    <p:sldId id="685" r:id="rId25"/>
    <p:sldId id="655" r:id="rId26"/>
    <p:sldId id="686" r:id="rId27"/>
    <p:sldId id="656" r:id="rId28"/>
    <p:sldId id="657" r:id="rId29"/>
    <p:sldId id="687" r:id="rId30"/>
    <p:sldId id="658" r:id="rId31"/>
    <p:sldId id="688" r:id="rId32"/>
    <p:sldId id="660" r:id="rId33"/>
    <p:sldId id="689" r:id="rId34"/>
    <p:sldId id="661" r:id="rId35"/>
    <p:sldId id="690" r:id="rId36"/>
    <p:sldId id="662" r:id="rId37"/>
    <p:sldId id="691" r:id="rId38"/>
    <p:sldId id="663" r:id="rId39"/>
    <p:sldId id="692" r:id="rId40"/>
    <p:sldId id="664" r:id="rId41"/>
    <p:sldId id="693" r:id="rId42"/>
    <p:sldId id="665" r:id="rId43"/>
    <p:sldId id="694" r:id="rId44"/>
    <p:sldId id="666" r:id="rId45"/>
    <p:sldId id="695" r:id="rId46"/>
    <p:sldId id="667" r:id="rId47"/>
    <p:sldId id="696" r:id="rId48"/>
    <p:sldId id="668" r:id="rId49"/>
    <p:sldId id="697" r:id="rId50"/>
    <p:sldId id="669" r:id="rId51"/>
    <p:sldId id="698" r:id="rId52"/>
    <p:sldId id="671" r:id="rId53"/>
    <p:sldId id="699" r:id="rId54"/>
    <p:sldId id="672" r:id="rId55"/>
    <p:sldId id="673" r:id="rId56"/>
    <p:sldId id="700" r:id="rId57"/>
    <p:sldId id="674" r:id="rId58"/>
    <p:sldId id="701" r:id="rId59"/>
    <p:sldId id="675" r:id="rId60"/>
    <p:sldId id="702" r:id="rId61"/>
    <p:sldId id="676" r:id="rId62"/>
    <p:sldId id="703" r:id="rId63"/>
    <p:sldId id="325" r:id="rId64"/>
    <p:sldId id="326" r:id="rId65"/>
    <p:sldId id="327" r:id="rId66"/>
    <p:sldId id="328" r:id="rId67"/>
    <p:sldId id="330" r:id="rId68"/>
    <p:sldId id="333" r:id="rId69"/>
    <p:sldId id="336" r:id="rId70"/>
    <p:sldId id="338" r:id="rId71"/>
    <p:sldId id="340" r:id="rId72"/>
    <p:sldId id="341" r:id="rId73"/>
    <p:sldId id="342" r:id="rId74"/>
    <p:sldId id="343" r:id="rId75"/>
    <p:sldId id="344" r:id="rId76"/>
    <p:sldId id="345" r:id="rId7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4"/>
    <a:srgbClr val="00ABAA"/>
    <a:srgbClr val="AE1022"/>
    <a:srgbClr val="D0D0D0"/>
    <a:srgbClr val="D3D3D3"/>
    <a:srgbClr val="E0E0E0"/>
    <a:srgbClr val="878787"/>
    <a:srgbClr val="F28C26"/>
    <a:srgbClr val="FFBF08"/>
    <a:srgbClr val="B62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7701" autoAdjust="0"/>
  </p:normalViewPr>
  <p:slideViewPr>
    <p:cSldViewPr showGuides="1">
      <p:cViewPr varScale="1">
        <p:scale>
          <a:sx n="98" d="100"/>
          <a:sy n="98" d="100"/>
        </p:scale>
        <p:origin x="240" y="78"/>
      </p:cViewPr>
      <p:guideLst>
        <p:guide orient="horz" pos="1620"/>
        <p:guide pos="2880"/>
        <p:guide pos="5524"/>
        <p:guide pos="2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13/10/2022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10/13/2022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2774E4-5C64-4C62-984F-3967F8EB8213}"/>
              </a:ext>
            </a:extLst>
          </p:cNvPr>
          <p:cNvCxnSpPr>
            <a:cxnSpLocks/>
          </p:cNvCxnSpPr>
          <p:nvPr userDrawn="1"/>
        </p:nvCxnSpPr>
        <p:spPr>
          <a:xfrm>
            <a:off x="0" y="915566"/>
            <a:ext cx="91440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>
            <a:off x="0" y="4155926"/>
            <a:ext cx="702027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971600" y="0"/>
            <a:ext cx="0" cy="51435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899592" y="8435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899592" y="3579862"/>
            <a:ext cx="144016" cy="144016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899592" y="408391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942080"/>
            <a:ext cx="1600892" cy="715724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228" y="2571750"/>
            <a:ext cx="2930724" cy="86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C72245EA-CCDD-44D2-815D-356CD0575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9228" y="1203598"/>
            <a:ext cx="4010844" cy="1296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800">
                <a:solidFill>
                  <a:srgbClr val="AE1022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Document Title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9227" y="3507855"/>
            <a:ext cx="29307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rgbClr val="AE1022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A01797-8D6C-4BBB-8B5F-CB24DB662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734305-4997-41D6-B5C3-AD35E80BE4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945" y="1635646"/>
            <a:ext cx="3024336" cy="2278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Abusus enim multitudine </a:t>
            </a:r>
            <a:r>
              <a:rPr lang="fr-FR" dirty="0" err="1"/>
              <a:t>hominum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tranquillis</a:t>
            </a:r>
            <a:r>
              <a:rPr lang="fr-FR" dirty="0"/>
              <a:t> in rebus </a:t>
            </a:r>
            <a:r>
              <a:rPr lang="fr-FR" dirty="0" err="1"/>
              <a:t>diutius</a:t>
            </a:r>
            <a:r>
              <a:rPr lang="fr-FR" dirty="0"/>
              <a:t> </a:t>
            </a:r>
            <a:r>
              <a:rPr lang="fr-FR" dirty="0" err="1"/>
              <a:t>rexit</a:t>
            </a:r>
            <a:r>
              <a:rPr lang="fr-FR" dirty="0"/>
              <a:t>, ex </a:t>
            </a:r>
            <a:r>
              <a:rPr lang="fr-FR" dirty="0" err="1"/>
              <a:t>agrestibus</a:t>
            </a:r>
            <a:r>
              <a:rPr lang="fr-FR" dirty="0"/>
              <a:t> </a:t>
            </a:r>
            <a:r>
              <a:rPr lang="fr-FR" dirty="0" err="1"/>
              <a:t>habitaculis</a:t>
            </a:r>
            <a:r>
              <a:rPr lang="fr-FR" dirty="0"/>
              <a:t> </a:t>
            </a:r>
            <a:r>
              <a:rPr lang="fr-FR" dirty="0" err="1"/>
              <a:t>urbes</a:t>
            </a:r>
            <a:r>
              <a:rPr lang="fr-FR" dirty="0"/>
              <a:t> </a:t>
            </a:r>
            <a:r>
              <a:rPr lang="fr-FR" dirty="0" err="1"/>
              <a:t>construxit</a:t>
            </a:r>
            <a:r>
              <a:rPr lang="fr-FR" dirty="0"/>
              <a:t> </a:t>
            </a:r>
            <a:r>
              <a:rPr lang="fr-FR" dirty="0" err="1"/>
              <a:t>multis</a:t>
            </a:r>
            <a:r>
              <a:rPr lang="fr-FR" dirty="0"/>
              <a:t> </a:t>
            </a:r>
            <a:r>
              <a:rPr lang="fr-FR" dirty="0" err="1"/>
              <a:t>opibus</a:t>
            </a:r>
            <a:r>
              <a:rPr lang="fr-FR" dirty="0"/>
              <a:t> </a:t>
            </a:r>
            <a:r>
              <a:rPr lang="fr-FR" dirty="0" err="1"/>
              <a:t>firmas</a:t>
            </a:r>
            <a:r>
              <a:rPr lang="fr-FR" dirty="0"/>
              <a:t> et </a:t>
            </a:r>
            <a:r>
              <a:rPr lang="fr-FR" dirty="0" err="1"/>
              <a:t>viribus</a:t>
            </a:r>
            <a:r>
              <a:rPr lang="fr-FR" dirty="0"/>
              <a:t>, </a:t>
            </a:r>
            <a:r>
              <a:rPr lang="fr-FR" dirty="0" err="1"/>
              <a:t>quarum</a:t>
            </a:r>
            <a:r>
              <a:rPr lang="fr-FR" dirty="0"/>
              <a:t> ad </a:t>
            </a:r>
            <a:r>
              <a:rPr lang="fr-FR" dirty="0" err="1"/>
              <a:t>praesens</a:t>
            </a:r>
            <a:r>
              <a:rPr lang="fr-FR" dirty="0"/>
              <a:t> </a:t>
            </a:r>
            <a:r>
              <a:rPr lang="fr-FR" dirty="0" err="1"/>
              <a:t>pleraeque</a:t>
            </a:r>
            <a:r>
              <a:rPr lang="fr-FR" dirty="0"/>
              <a:t> </a:t>
            </a:r>
            <a:r>
              <a:rPr lang="fr-FR" dirty="0" err="1"/>
              <a:t>licet</a:t>
            </a:r>
            <a:r>
              <a:rPr lang="fr-FR" dirty="0"/>
              <a:t> </a:t>
            </a:r>
            <a:r>
              <a:rPr lang="fr-FR" dirty="0" err="1"/>
              <a:t>Graecis</a:t>
            </a:r>
            <a:r>
              <a:rPr lang="fr-FR" dirty="0"/>
              <a:t> </a:t>
            </a:r>
            <a:r>
              <a:rPr lang="fr-FR" dirty="0" err="1"/>
              <a:t>nominibus</a:t>
            </a:r>
            <a:r>
              <a:rPr lang="fr-FR" dirty="0"/>
              <a:t> </a:t>
            </a:r>
            <a:r>
              <a:rPr lang="fr-FR" dirty="0" err="1"/>
              <a:t>appellentur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isdem</a:t>
            </a:r>
            <a:r>
              <a:rPr lang="fr-FR" dirty="0"/>
              <a:t> ad </a:t>
            </a:r>
            <a:r>
              <a:rPr lang="fr-FR" dirty="0" err="1"/>
              <a:t>arbitrium</a:t>
            </a:r>
            <a:r>
              <a:rPr lang="fr-FR" dirty="0"/>
              <a:t> </a:t>
            </a:r>
            <a:r>
              <a:rPr lang="fr-FR" dirty="0" err="1"/>
              <a:t>inposita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conditoris</a:t>
            </a:r>
            <a:r>
              <a:rPr lang="fr-FR" dirty="0"/>
              <a:t>, </a:t>
            </a:r>
            <a:r>
              <a:rPr lang="fr-FR" dirty="0" err="1"/>
              <a:t>primigenia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nomina non </a:t>
            </a:r>
            <a:r>
              <a:rPr lang="fr-FR" dirty="0" err="1"/>
              <a:t>amittunt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eis</a:t>
            </a:r>
            <a:endParaRPr lang="fr-FR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527C28F-4A99-4774-A672-5D1B9EEC6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945" y="1347614"/>
            <a:ext cx="3024336" cy="2880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FADFAF9-AE6E-498A-A329-A501546781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" y="1347614"/>
            <a:ext cx="3844925" cy="256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4C4DCEFD-DF8E-49D5-AC57-A796E5A21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445E308-E33D-4DD7-B528-7AAEF390C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995686"/>
            <a:ext cx="1872208" cy="2278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Abusus enim multitudine </a:t>
            </a:r>
            <a:r>
              <a:rPr lang="fr-FR" dirty="0" err="1"/>
              <a:t>hominum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tranquillis</a:t>
            </a:r>
            <a:r>
              <a:rPr lang="fr-FR" dirty="0"/>
              <a:t> in rebus </a:t>
            </a:r>
            <a:r>
              <a:rPr lang="fr-FR" dirty="0" err="1"/>
              <a:t>diutius</a:t>
            </a:r>
            <a:r>
              <a:rPr lang="fr-FR" dirty="0"/>
              <a:t> </a:t>
            </a:r>
            <a:r>
              <a:rPr lang="fr-FR" dirty="0" err="1"/>
              <a:t>rexit</a:t>
            </a:r>
            <a:r>
              <a:rPr lang="fr-FR" dirty="0"/>
              <a:t>, ex </a:t>
            </a:r>
            <a:r>
              <a:rPr lang="fr-FR" dirty="0" err="1"/>
              <a:t>agrestibus</a:t>
            </a:r>
            <a:r>
              <a:rPr lang="fr-FR" dirty="0"/>
              <a:t> </a:t>
            </a:r>
            <a:r>
              <a:rPr lang="fr-FR" dirty="0" err="1"/>
              <a:t>habitaculis</a:t>
            </a:r>
            <a:r>
              <a:rPr lang="fr-FR" dirty="0"/>
              <a:t> </a:t>
            </a:r>
            <a:r>
              <a:rPr lang="fr-FR" dirty="0" err="1"/>
              <a:t>urbes</a:t>
            </a:r>
            <a:r>
              <a:rPr lang="fr-FR" dirty="0"/>
              <a:t> </a:t>
            </a:r>
            <a:r>
              <a:rPr lang="fr-FR" dirty="0" err="1"/>
              <a:t>construxit</a:t>
            </a:r>
            <a:r>
              <a:rPr lang="fr-FR" dirty="0"/>
              <a:t> </a:t>
            </a:r>
            <a:r>
              <a:rPr lang="fr-FR" dirty="0" err="1"/>
              <a:t>multis</a:t>
            </a:r>
            <a:r>
              <a:rPr lang="fr-FR" dirty="0"/>
              <a:t> </a:t>
            </a:r>
            <a:r>
              <a:rPr lang="fr-FR" dirty="0" err="1"/>
              <a:t>opibus</a:t>
            </a:r>
            <a:r>
              <a:rPr lang="fr-FR" dirty="0"/>
              <a:t> </a:t>
            </a:r>
            <a:r>
              <a:rPr lang="fr-FR" dirty="0" err="1"/>
              <a:t>firmas</a:t>
            </a:r>
            <a:endParaRPr lang="fr-FR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3838AEB7-814F-4501-B3B0-295E08648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592" y="1707654"/>
            <a:ext cx="1872208" cy="2880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F18E9B8-1D26-4B26-97FC-0474D1DFA8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347864" y="1131590"/>
            <a:ext cx="3456384" cy="314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3120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88A8CDE-DB91-41CF-8FE6-6728257111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619" y="1445692"/>
            <a:ext cx="2699210" cy="3339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Main subtitle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06C188-8B0F-413B-A845-2FC2D282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5498" y="1783870"/>
            <a:ext cx="2699210" cy="230004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246062" indent="0">
              <a:lnSpc>
                <a:spcPts val="150"/>
              </a:lnSpc>
              <a:buNone/>
              <a:defRPr sz="900">
                <a:solidFill>
                  <a:srgbClr val="AE1022"/>
                </a:solidFill>
                <a:latin typeface="+mj-lt"/>
              </a:defRPr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title 1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 title 1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 title 1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  <a:p>
            <a:pPr marL="531812" marR="0" lvl="2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920D5C-621F-4AA3-9973-F64124C5B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6780" y="1087066"/>
            <a:ext cx="2752527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Main Font content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930FB7-9F65-4686-A055-59779F710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780" y="1388842"/>
            <a:ext cx="2752527" cy="106910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3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Abusus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multitudine</a:t>
            </a:r>
            <a:r>
              <a:rPr lang="en-US" dirty="0"/>
              <a:t> </a:t>
            </a:r>
            <a:r>
              <a:rPr lang="en-US" dirty="0" err="1"/>
              <a:t>hominum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tranquillis</a:t>
            </a:r>
            <a:r>
              <a:rPr lang="en-US" dirty="0"/>
              <a:t> in rebus </a:t>
            </a:r>
            <a:r>
              <a:rPr lang="en-US" dirty="0" err="1"/>
              <a:t>diutius</a:t>
            </a:r>
            <a:r>
              <a:rPr lang="en-US" dirty="0"/>
              <a:t> </a:t>
            </a:r>
            <a:r>
              <a:rPr lang="en-US" dirty="0" err="1"/>
              <a:t>rexit</a:t>
            </a:r>
            <a:r>
              <a:rPr lang="en-US" dirty="0"/>
              <a:t>, ex </a:t>
            </a:r>
            <a:r>
              <a:rPr lang="en-US" dirty="0" err="1"/>
              <a:t>agrestibus</a:t>
            </a:r>
            <a:r>
              <a:rPr lang="en-US" dirty="0"/>
              <a:t> </a:t>
            </a:r>
            <a:r>
              <a:rPr lang="en-US" dirty="0" err="1"/>
              <a:t>habitaculis</a:t>
            </a:r>
            <a:r>
              <a:rPr lang="en-US" dirty="0"/>
              <a:t> </a:t>
            </a:r>
            <a:r>
              <a:rPr lang="en-US" dirty="0" err="1"/>
              <a:t>urbes</a:t>
            </a:r>
            <a:r>
              <a:rPr lang="en-US" dirty="0"/>
              <a:t> </a:t>
            </a:r>
            <a:r>
              <a:rPr lang="en-US" dirty="0" err="1"/>
              <a:t>construxit</a:t>
            </a:r>
            <a:r>
              <a:rPr lang="en-US" dirty="0"/>
              <a:t> multis </a:t>
            </a:r>
            <a:r>
              <a:rPr lang="en-US" dirty="0" err="1"/>
              <a:t>opibus</a:t>
            </a:r>
            <a:r>
              <a:rPr lang="en-US" dirty="0"/>
              <a:t> </a:t>
            </a:r>
            <a:r>
              <a:rPr lang="en-US" dirty="0" err="1"/>
              <a:t>firmas</a:t>
            </a:r>
            <a:r>
              <a:rPr lang="en-US" dirty="0"/>
              <a:t> et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541AA8C-75F6-4388-A56B-54180CA5C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6780" y="2543698"/>
            <a:ext cx="2752527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5647024-A663-4BF6-AF91-87A071AC31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6780" y="2845474"/>
            <a:ext cx="2752527" cy="12384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Abusus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multitudine</a:t>
            </a:r>
            <a:r>
              <a:rPr lang="en-US" dirty="0"/>
              <a:t> </a:t>
            </a:r>
            <a:r>
              <a:rPr lang="en-US" dirty="0" err="1"/>
              <a:t>hominum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tranquillis</a:t>
            </a:r>
            <a:r>
              <a:rPr lang="en-US" dirty="0"/>
              <a:t> in rebus </a:t>
            </a:r>
            <a:r>
              <a:rPr lang="en-US" dirty="0" err="1"/>
              <a:t>diutius</a:t>
            </a:r>
            <a:r>
              <a:rPr lang="en-US" dirty="0"/>
              <a:t> </a:t>
            </a:r>
            <a:r>
              <a:rPr lang="en-US" dirty="0" err="1"/>
              <a:t>rexit</a:t>
            </a:r>
            <a:r>
              <a:rPr lang="en-US" dirty="0"/>
              <a:t>, ex </a:t>
            </a:r>
            <a:r>
              <a:rPr lang="en-US" dirty="0" err="1"/>
              <a:t>agrestibus</a:t>
            </a:r>
            <a:r>
              <a:rPr lang="en-US" dirty="0"/>
              <a:t> </a:t>
            </a:r>
            <a:r>
              <a:rPr lang="en-US" dirty="0" err="1"/>
              <a:t>habitaculis</a:t>
            </a:r>
            <a:r>
              <a:rPr lang="en-US" dirty="0"/>
              <a:t> </a:t>
            </a:r>
            <a:r>
              <a:rPr lang="en-US" dirty="0" err="1"/>
              <a:t>urbes</a:t>
            </a:r>
            <a:r>
              <a:rPr lang="en-US" dirty="0"/>
              <a:t> </a:t>
            </a:r>
            <a:r>
              <a:rPr lang="en-US" dirty="0" err="1"/>
              <a:t>construxit</a:t>
            </a:r>
            <a:r>
              <a:rPr lang="en-US" dirty="0"/>
              <a:t> multis </a:t>
            </a:r>
            <a:r>
              <a:rPr lang="en-US" dirty="0" err="1"/>
              <a:t>opibus</a:t>
            </a:r>
            <a:r>
              <a:rPr lang="en-US" dirty="0"/>
              <a:t> </a:t>
            </a:r>
            <a:r>
              <a:rPr lang="en-US" dirty="0" err="1"/>
              <a:t>firmas</a:t>
            </a:r>
            <a:r>
              <a:rPr lang="en-US" dirty="0"/>
              <a:t> et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19B75E-0D8D-45F7-A870-1BB4A966A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</p:spTree>
    <p:extLst>
      <p:ext uri="{BB962C8B-B14F-4D97-AF65-F5344CB8AC3E}">
        <p14:creationId xmlns:p14="http://schemas.microsoft.com/office/powerpoint/2010/main" val="28668669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3672B2D3-DBE6-4530-9208-F7BDEB9D6F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9672AB-138D-43EB-AECE-9FAA6E62B1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750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FC9AD440-31A5-414B-9B24-FCF59855D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3362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8" name="Espace réservé pour une image  2">
            <a:extLst>
              <a:ext uri="{FF2B5EF4-FFF2-40B4-BE49-F238E27FC236}">
                <a16:creationId xmlns:a16="http://schemas.microsoft.com/office/drawing/2014/main" id="{D5C372A6-16A0-492A-8A26-10B334544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9382" y="1347614"/>
            <a:ext cx="2160588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6A4CAD-6588-4968-B1C2-009E9532E7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37" y="3003798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3FCD4FF4-E5B2-4B6E-85F0-05DA21237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37" y="3287158"/>
            <a:ext cx="2232001" cy="7343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11A447F-7CE2-4175-8736-01654452A1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1753" y="2997865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C69D047D-E02A-4E22-AFCE-945B15C4B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1753" y="3281225"/>
            <a:ext cx="2232001" cy="7343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lang="en-US" sz="1000" b="0" i="0" kern="1200" dirty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312"/>
              </a:spcBef>
              <a:buClr>
                <a:srgbClr val="D00040"/>
              </a:buClr>
              <a:buFont typeface="Arial" pitchFamily="34" charset="0"/>
              <a:buNone/>
            </a:pPr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0D2A001-2098-434C-A5C2-51B07DA9FA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382" y="2986010"/>
            <a:ext cx="2232001" cy="2160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12AE462-CB21-43E2-A6AE-3885DC738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9382" y="3269369"/>
            <a:ext cx="2232001" cy="7462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312"/>
              </a:spcBef>
              <a:buNone/>
              <a:defRPr lang="en-US" sz="1000" b="0" i="0" kern="1200" dirty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312"/>
              </a:spcBef>
              <a:buClr>
                <a:srgbClr val="D00040"/>
              </a:buClr>
              <a:buFont typeface="Arial" pitchFamily="34" charset="0"/>
              <a:buNone/>
            </a:pPr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2261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551FB21A-0E6D-4C3A-92F2-1A4C404F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3527301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61B12CF-C574-4831-92D6-4B1240FED72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3850" y="1203325"/>
            <a:ext cx="7776542" cy="309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266700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531812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809625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076325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ajouter le type de contenu souhaité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501428" y="4656658"/>
            <a:ext cx="864257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</p:cNvCxnSpPr>
          <p:nvPr/>
        </p:nvCxnSpPr>
        <p:spPr>
          <a:xfrm>
            <a:off x="8460432" y="1059582"/>
            <a:ext cx="0" cy="3597076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B9BA642-5DFD-4309-B654-8A0A43C96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9296"/>
            <a:ext cx="1324433" cy="59212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501428" y="4659982"/>
            <a:ext cx="0" cy="483518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395536" y="4551970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103FAE-72E1-4BCF-93BD-189E9C5D00C2}"/>
              </a:ext>
            </a:extLst>
          </p:cNvPr>
          <p:cNvSpPr/>
          <p:nvPr/>
        </p:nvSpPr>
        <p:spPr>
          <a:xfrm>
            <a:off x="8388424" y="4584650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531813" indent="-2651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72459D-94F1-4C8B-95E2-DD4C3439F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1829" y="3018135"/>
            <a:ext cx="2930724" cy="86518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Heart Failure Association of the ESC</a:t>
            </a:r>
            <a:endParaRPr lang="fr-BE" b="1" dirty="0"/>
          </a:p>
          <a:p>
            <a:endParaRPr lang="fr-BE" b="1" dirty="0"/>
          </a:p>
          <a:p>
            <a:endParaRPr lang="fr-BE" b="1" dirty="0"/>
          </a:p>
          <a:p>
            <a:r>
              <a:rPr lang="fr-BE" b="1" dirty="0" err="1"/>
              <a:t>European</a:t>
            </a:r>
            <a:r>
              <a:rPr lang="fr-BE" b="1" dirty="0"/>
              <a:t> </a:t>
            </a:r>
            <a:r>
              <a:rPr lang="fr-BE" b="1" dirty="0" err="1"/>
              <a:t>Heart</a:t>
            </a:r>
            <a:r>
              <a:rPr lang="fr-BE" b="1" dirty="0"/>
              <a:t> </a:t>
            </a:r>
            <a:r>
              <a:rPr lang="fr-BE" b="1" dirty="0" err="1"/>
              <a:t>Health</a:t>
            </a:r>
            <a:r>
              <a:rPr lang="fr-BE" b="1" dirty="0"/>
              <a:t> Institute </a:t>
            </a:r>
          </a:p>
          <a:p>
            <a:r>
              <a:rPr lang="fr-BE" b="1" dirty="0" err="1"/>
              <a:t>European</a:t>
            </a:r>
            <a:r>
              <a:rPr lang="fr-BE" b="1" dirty="0"/>
              <a:t> </a:t>
            </a:r>
            <a:r>
              <a:rPr lang="fr-BE" b="1" dirty="0" err="1"/>
              <a:t>Heart</a:t>
            </a:r>
            <a:r>
              <a:rPr lang="fr-BE" b="1" dirty="0"/>
              <a:t> Agency</a:t>
            </a:r>
          </a:p>
          <a:p>
            <a:endParaRPr lang="en-GB" dirty="0"/>
          </a:p>
          <a:p>
            <a:r>
              <a:rPr lang="en-GB" dirty="0"/>
              <a:t> Version 15 June 2020</a:t>
            </a:r>
            <a:endParaRPr lang="fr-FR" b="1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1171D6-0539-436B-8E4B-D142743C5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9228" y="1203598"/>
            <a:ext cx="7467228" cy="12961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HFA Atlas - 1st Edition</a:t>
            </a:r>
          </a:p>
          <a:p>
            <a:pPr>
              <a:lnSpc>
                <a:spcPts val="5000"/>
              </a:lnSpc>
            </a:pPr>
            <a:r>
              <a:rPr lang="en-US" dirty="0"/>
              <a:t>Slide Library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801019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Population ages 65 and above (% of total population),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World Bank.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Population ages 65 and above (% of total population),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World Bank. 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CC761EC-D8F3-4495-B93D-49E784D20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5931"/>
            <a:ext cx="5791501" cy="40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Life expectancy at birth, female (years), 2016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WHO.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Life expectancy at birth, female (years), 2016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WHO. 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2C3333E-0A23-40D2-A963-323F1529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56337"/>
            <a:ext cx="57606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Life expectancy at birth, male (years), 2016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WHO.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Life expectancy at birth, male (years), 2016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WHO. 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58C636C-D84F-474F-AB93-31CB9C898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41" y="662939"/>
            <a:ext cx="5812931" cy="40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Physicians (per million people), 2016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WHO.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Physicians (per million people), 2016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WHO. 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6215E9C-ED6B-4BE8-B607-0B3EE822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62939"/>
            <a:ext cx="5751208" cy="40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Cardiologists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Belarus, Germany, Lebanon, Russia, Sweden.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Cardiologists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Belarus, Germany, Lebanon, Russia, Sweden.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30CA0B7-9A74-447C-A21E-6187302B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5931"/>
            <a:ext cx="5791501" cy="40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0227FF-2E84-4FD9-9C27-DF93B15C3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339502"/>
            <a:ext cx="6768752" cy="432048"/>
          </a:xfrm>
        </p:spPr>
        <p:txBody>
          <a:bodyPr/>
          <a:lstStyle/>
          <a:p>
            <a:pPr algn="ctr"/>
            <a:r>
              <a:rPr lang="fr-FR" sz="2400" dirty="0">
                <a:latin typeface="+mn-lt"/>
              </a:rPr>
              <a:t>HFA Atlas – Four Main Sections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520" y="1168400"/>
            <a:ext cx="7416824" cy="327555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1800" dirty="0"/>
              <a:t> Demographics and Healthcare Systems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/>
              <a:t> Heart Failure Epidemiology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/>
              <a:t> </a:t>
            </a:r>
            <a:r>
              <a:rPr lang="en-US" sz="1800" dirty="0"/>
              <a:t>Healthcare Resources with Focus on HF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/>
              <a:t> </a:t>
            </a:r>
            <a:r>
              <a:rPr lang="en-US" sz="1800" dirty="0"/>
              <a:t>Services and Interventions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8385682-2FB1-495E-B5F9-63B9AB877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22" y="2571750"/>
            <a:ext cx="2787738" cy="1951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D90DBC-95F1-44D5-AD3E-BE85B6DA8C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00" y="774160"/>
            <a:ext cx="1653656" cy="391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C4CC712-D898-4407-9CA0-C4F748875F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885608"/>
            <a:ext cx="2304256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1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(per million people), 2015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 (Health for All). Missing: Denmark, Lebanon, Norway, United Kingdom.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(per million people), 2015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WHO (Health for All). Missing: Denmark, Lebanon, Norway, United Kingdom.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36ECDCB-B4CA-4E95-962A-1036ADB7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62939"/>
            <a:ext cx="5751208" cy="40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80160" y="914400"/>
            <a:ext cx="6400800" cy="2743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4600" b="1" cap="none">
                <a:solidFill>
                  <a:srgbClr val="8B0000">
                    <a:alpha val="100000"/>
                  </a:srgbClr>
                </a:solidFill>
                <a:latin typeface="Calibri (Headings)"/>
                <a:cs typeface="Calibri (Headings)"/>
              </a:rPr>
              <a:t>Heart Failure Epidemiology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280160" y="3200400"/>
            <a:ext cx="4572000" cy="914400"/>
          </a:xfrm>
        </p:spPr>
        <p:txBody>
          <a:bodyPr/>
          <a:lstStyle/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Number of HF-related hospital discharges (per million people), 2019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Azerbaijan, Belarus, Bosnia and Herzegovina, Bulgaria, Cyprus, Estonia, Finland, Georgia, Greece, Iceland, Ireland, Kazakhstan, Kyrgyzstan, Lebanon, Russia, Switzerland, Turkey, Ukraine.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Number of HF-related hospital discharges (per million people), 2019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Azerbaijan, Belarus, Bosnia and Herzegovina, Bulgaria, Cyprus, Estonia, Finland, Georgia, Greece, Iceland, Ireland, Kazakhstan, Kyrgyzstan, Lebanon, Russia, Switzerland, Turkey, Ukraine.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DF1B30B-81D3-4551-AFC3-31A524FF4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85952"/>
            <a:ext cx="4824536" cy="38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4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Average length of stay in hospital primarily due to HF, 2019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Azerbaijan, Bulgaria, Finland, Georgia, Kazakhstan, Kyrgyzstan, Lebanon, Norway, Russia, Ukraine.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Average length of stay in hospital primarily due to HF, 2019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Azerbaijan, Bulgaria, Finland, Georgia, Kazakhstan, Kyrgyzstan, Lebanon, Norway, Russia, Ukraine.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B681AE5-A8AE-45B6-89C0-70A4CAD71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13132"/>
            <a:ext cx="5112569" cy="40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88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80160" y="914400"/>
            <a:ext cx="6400800" cy="2743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4600" b="1" cap="none">
                <a:solidFill>
                  <a:srgbClr val="8B0000">
                    <a:alpha val="100000"/>
                  </a:srgbClr>
                </a:solidFill>
                <a:latin typeface="Calibri (Headings)"/>
                <a:cs typeface="Calibri (Headings)"/>
              </a:rPr>
              <a:t>Healthcare Resources with Focus on Heart Failure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280160" y="3200400"/>
            <a:ext cx="4572000" cy="914400"/>
          </a:xfrm>
        </p:spPr>
        <p:txBody>
          <a:bodyPr/>
          <a:lstStyle/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dedicated HF centers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Belgium, Bulgaria, Cyprus, Czech Republic, Georgia, Poland, Spain, Sweden, Turkey, United Kingdom.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115616" y="-380578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dedicated HF centers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Belgium, Bulgaria, Cyprus, Czech Republic, Georgia, Poland, Spain, Sweden, Turkey, United Kingdom.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6ED8C91-5779-4178-B8C9-5B1F5B0B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2661"/>
            <a:ext cx="5816522" cy="40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0227FF-2E84-4FD9-9C27-DF93B15C3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3688" y="227706"/>
            <a:ext cx="5256584" cy="327820"/>
          </a:xfrm>
        </p:spPr>
        <p:txBody>
          <a:bodyPr/>
          <a:lstStyle/>
          <a:p>
            <a:pPr algn="ctr"/>
            <a:r>
              <a:rPr lang="en-GB" sz="2400" dirty="0"/>
              <a:t>Forty-two (42) Participating Countries</a:t>
            </a:r>
            <a:endParaRPr lang="fr-F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4618" y="714362"/>
            <a:ext cx="3455294" cy="3914839"/>
          </a:xfrm>
        </p:spPr>
        <p:txBody>
          <a:bodyPr numCol="2"/>
          <a:lstStyle/>
          <a:p>
            <a:pPr>
              <a:buFont typeface="Arial" pitchFamily="34" charset="0"/>
              <a:buChar char="•"/>
            </a:pPr>
            <a:r>
              <a:rPr lang="en-GB" sz="1000" b="0" dirty="0"/>
              <a:t>Austria          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Azerbaijan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Belarus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Belgium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Bosnia and Herzegovina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Bulgaria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Croatia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Cyprus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Czech Republic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Denmark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Estonia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Finland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Georgia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Germany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Greece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Hungary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Iceland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Ireland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Israel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Italy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Kazakhstan</a:t>
            </a:r>
          </a:p>
          <a:p>
            <a:r>
              <a:rPr lang="en-GB" sz="1000" b="0" dirty="0"/>
              <a:t>     </a:t>
            </a:r>
          </a:p>
          <a:p>
            <a:pPr>
              <a:buFont typeface="Arial" pitchFamily="34" charset="0"/>
              <a:buChar char="•"/>
            </a:pPr>
            <a:endParaRPr lang="en-GB" sz="1000" b="0" dirty="0"/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Kyrgyzstan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Latvia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Lebanon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Lithuania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North Macedonia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Moldova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Netherlands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Norway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Poland    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Portugal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Romania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Russian Federation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Serbia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Slovakia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Slovenia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Spain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Sweden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Switzerland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Turkey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Ukraine</a:t>
            </a:r>
          </a:p>
          <a:p>
            <a:pPr>
              <a:buFont typeface="Arial" pitchFamily="34" charset="0"/>
              <a:buChar char="•"/>
            </a:pPr>
            <a:r>
              <a:rPr lang="en-GB" sz="1000" b="0" dirty="0"/>
              <a:t>UK</a:t>
            </a:r>
          </a:p>
          <a:p>
            <a:endParaRPr lang="en-GB" sz="18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6CBF7-BF73-4E34-9BA1-ED4890B1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26" y="1021482"/>
            <a:ext cx="5153925" cy="35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6136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availability to obtain BNP (NT-</a:t>
            </a:r>
            <a:r>
              <a:rPr sz="1600" b="1" cap="none" dirty="0" err="1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proBNP</a:t>
            </a: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) in ER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Belgium, Bulgaria, Czech Republic, Georgia, Italy, Latvia, Poland, Portugal, Spain, Turkey, United Kingdom. Resource not available: Kyrgyzstan,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availability to obtain BNP (NT-</a:t>
            </a:r>
            <a:r>
              <a:rPr sz="1600" b="1" cap="none" dirty="0" err="1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proBNP</a:t>
            </a: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) in ER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Belgium, Bulgaria, Czech Republic, Georgia, Italy, Latvia, Poland, Portugal, Spain, Turkey, United Kingdom. Resource not available: Kyrgyzstan,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0D5529C-EFDC-40D1-9F86-54EF5C315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366"/>
            <a:ext cx="5400600" cy="37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Cardiac MRI units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Bulgaria, Czech Republic, Georgia, Germany, Portugal, Russia, Turkey, United Kingdom. Resource not available: Kyrgyzstan.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Cardiac MRI units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Bulgaria, Czech Republic, Georgia, Germany, Portugal, Russia, Turkey, United Kingdom. Resource not available: Kyrgyzstan.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69490BA-68A5-43D6-89B2-2E2AF58EB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05932"/>
            <a:ext cx="5616624" cy="39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8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performing </a:t>
            </a:r>
            <a:r>
              <a:rPr sz="1600" b="1" cap="none" dirty="0" err="1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spiro</a:t>
            </a: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-ergometry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Bosnia and Herzegovina, Bulgaria, Czech Republic, Georgia, Germany, Hungary,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Netherlands, Poland, Portugal, Spain, Turkey, United Kingdom. Resource not available: Kyrgyzstan, Moldova.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115616" y="-380578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performing </a:t>
            </a:r>
            <a:r>
              <a:rPr sz="1600" b="1" cap="none" dirty="0" err="1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spiro</a:t>
            </a: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-ergometry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Bosnia and Herzegovina, Bulgaria, Czech Republic, Georgia, Germany, Hungary,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Netherlands, Poland, Portugal, Spain, Turkey, United Kingdom. Resource not available: Kyrgyzstan, Moldova.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E86C7B2-64FC-47B5-8609-D942B4218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62939"/>
            <a:ext cx="5751208" cy="40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80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performing HF exercise programs for HF patients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Azerbaijan, Bosnia and Herzegovina, Bulgaria, Croatia, Czech Republic, Georgia, Germany, Hungary, Latvia, Poland, Russia, Spain, Sweden, Turkey, United Kingdom. Resource not available: Estonia, Kyrgyzstan, Lebanon.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performing HF exercise programs for HF patients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Azerbaijan, Bosnia and Herzegovina, Bulgaria, Croatia, Czech Republic, Georgia, Germany, Hungary, Latvia, Poland, Russia, Spain, Sweden, Turkey, United Kingdom. Resource not available: Estonia, Kyrgyzstan, Lebanon.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7FEE8B5A-5859-4747-88FC-7B155940F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843558"/>
            <a:ext cx="4752529" cy="38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5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implantable cardioverter defibrillators (ICD)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Lebanon.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implantable cardioverter defibrillators (ICD)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Lebanon.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AC32BC9-D043-4FAE-8A24-9931EA2E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43558"/>
            <a:ext cx="5421174" cy="37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1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" name="Picture 1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15" name="Freeform 115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17" name="Picture 1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18" name="Freeform 118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Rectangle 120"/>
          <p:cNvSpPr/>
          <p:nvPr/>
        </p:nvSpPr>
        <p:spPr>
          <a:xfrm>
            <a:off x="2559430" y="333213"/>
            <a:ext cx="2705078" cy="366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latin typeface="Calibri"/>
              </a:rPr>
              <a:t>H</a:t>
            </a:r>
            <a:r>
              <a:rPr lang="en-US" sz="2402" b="0" i="0" spc="-124" baseline="0" dirty="0">
                <a:latin typeface="Calibri"/>
              </a:rPr>
              <a:t>F</a:t>
            </a:r>
            <a:r>
              <a:rPr lang="en-US" sz="2402" b="0" i="0" spc="0" baseline="0" dirty="0">
                <a:latin typeface="Calibri"/>
              </a:rPr>
              <a:t>A</a:t>
            </a:r>
            <a:r>
              <a:rPr lang="en-US" sz="2402" b="0" i="0" spc="-12" baseline="0" dirty="0">
                <a:latin typeface="Calibri"/>
              </a:rPr>
              <a:t> </a:t>
            </a:r>
            <a:r>
              <a:rPr lang="en-US" sz="2402" b="0" i="0" spc="-60" baseline="0" dirty="0">
                <a:latin typeface="Calibri"/>
              </a:rPr>
              <a:t>A</a:t>
            </a:r>
            <a:r>
              <a:rPr lang="en-US" sz="2402" b="0" i="0" spc="0" baseline="0" dirty="0">
                <a:latin typeface="Calibri"/>
              </a:rPr>
              <a:t>tlas</a:t>
            </a:r>
            <a:r>
              <a:rPr lang="en-US" sz="2402" b="0" i="0" spc="-19" baseline="0" dirty="0">
                <a:latin typeface="Calibri"/>
              </a:rPr>
              <a:t> </a:t>
            </a:r>
            <a:r>
              <a:rPr lang="en-US" sz="2402" b="0" i="0" spc="536" baseline="0" dirty="0">
                <a:latin typeface="Calibri"/>
              </a:rPr>
              <a:t>-</a:t>
            </a:r>
            <a:r>
              <a:rPr lang="en-US" sz="2402" b="0" i="0" spc="0" baseline="0" dirty="0">
                <a:latin typeface="Calibri"/>
              </a:rPr>
              <a:t>1</a:t>
            </a:r>
            <a:r>
              <a:rPr lang="en-US" sz="2421" b="0" i="0" spc="-13" baseline="22522" dirty="0">
                <a:latin typeface="Calibri"/>
              </a:rPr>
              <a:t>s</a:t>
            </a:r>
            <a:r>
              <a:rPr lang="en-US" sz="2421" b="0" i="0" spc="532" baseline="22522" dirty="0">
                <a:latin typeface="Calibri"/>
              </a:rPr>
              <a:t>t</a:t>
            </a:r>
            <a:r>
              <a:rPr lang="en-US" sz="2402" b="0" i="0" spc="0" baseline="0" dirty="0">
                <a:latin typeface="Calibri"/>
              </a:rPr>
              <a:t>edition 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324318" y="988682"/>
            <a:ext cx="8065157" cy="8319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1802" b="0" i="0" spc="401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Hear</a:t>
            </a:r>
            <a:r>
              <a:rPr lang="en-US" sz="1802" b="0" i="0" spc="87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-34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ailu</a:t>
            </a:r>
            <a:r>
              <a:rPr lang="en-US" sz="1802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90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(HF</a:t>
            </a:r>
            <a:r>
              <a:rPr lang="en-US" sz="1802" b="0" i="0" spc="897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802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ep</a:t>
            </a:r>
            <a:r>
              <a:rPr lang="en-US" sz="1802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esent</a:t>
            </a:r>
            <a:r>
              <a:rPr lang="en-US" sz="1802" b="0" i="0" spc="87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2" b="0" i="0" spc="88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802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-14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2" b="0" i="0" spc="906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802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di</a:t>
            </a:r>
            <a:r>
              <a:rPr lang="en-US" sz="1802" b="0" i="0" spc="-18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-23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ascula</a:t>
            </a:r>
            <a:r>
              <a:rPr lang="en-US" sz="1802" b="0" i="0" spc="88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bu</a:t>
            </a:r>
            <a:r>
              <a:rPr lang="en-US" sz="1802" b="0" i="0" spc="-1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de</a:t>
            </a:r>
            <a:r>
              <a:rPr lang="en-US" sz="1802" b="0" i="0" spc="894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802" b="0" i="0" spc="89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2" b="0" i="0" spc="90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major</a:t>
            </a:r>
          </a:p>
          <a:p>
            <a:pPr marL="0" algn="ctr">
              <a:lnSpc>
                <a:spcPts val="2162"/>
              </a:lnSpc>
            </a:pP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publi</a:t>
            </a:r>
            <a:r>
              <a:rPr lang="en-US" sz="1800" b="0" i="0" spc="662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healt</a:t>
            </a:r>
            <a:r>
              <a:rPr lang="en-US" sz="1800" b="0" i="0" spc="673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issu</a:t>
            </a:r>
            <a:r>
              <a:rPr lang="en-US" sz="1800" b="0" i="0" spc="66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0" b="0" i="0" spc="677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0" b="0" i="0" spc="67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-17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on</a:t>
            </a:r>
            <a:r>
              <a:rPr lang="en-US" sz="1800" b="0" i="0" spc="-2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empo</a:t>
            </a:r>
            <a:r>
              <a:rPr lang="en-US" sz="1800" b="0" i="0" spc="-3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ar</a:t>
            </a:r>
            <a:r>
              <a:rPr lang="en-US" sz="1800" b="0" i="0" spc="666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-3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662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Nevertheless</a:t>
            </a:r>
            <a:r>
              <a:rPr lang="en-US" sz="1800" b="0" i="0" spc="655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800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omp</a:t>
            </a:r>
            <a:r>
              <a:rPr lang="en-US" sz="1800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ehensiv</a:t>
            </a:r>
            <a:r>
              <a:rPr lang="en-US" sz="1800" b="0" i="0" spc="65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-1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-2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-2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ti</a:t>
            </a:r>
            <a:r>
              <a:rPr lang="en-US" sz="1800" b="0" i="0" spc="-1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tics</a:t>
            </a:r>
          </a:p>
          <a:p>
            <a:pPr marL="0" algn="ctr">
              <a:lnSpc>
                <a:spcPts val="2162"/>
              </a:lnSpc>
            </a:pP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425" baseline="0" dirty="0" err="1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800" b="0" i="0" spc="421" baseline="0" dirty="0" err="1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epidemio</a:t>
            </a:r>
            <a:r>
              <a:rPr lang="en-US" sz="1800" b="0" i="0" spc="-10" baseline="0" dirty="0" err="1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og</a:t>
            </a:r>
            <a:r>
              <a:rPr lang="en-US" sz="1800" b="0" i="0" spc="425" baseline="0" dirty="0" err="1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800" b="0" i="0" spc="423" baseline="0" dirty="0" err="1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0" b="0" i="0" spc="-28" baseline="0" dirty="0" err="1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el</a:t>
            </a:r>
            <a:r>
              <a:rPr lang="en-US" sz="1800" b="0" i="0" spc="-12" baseline="0" dirty="0" err="1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-26" baseline="0" dirty="0" err="1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427" baseline="0" dirty="0" err="1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managemen</a:t>
            </a:r>
            <a:r>
              <a:rPr lang="en-US" sz="1800" b="0" i="0" spc="397" baseline="0" dirty="0" err="1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0" b="0" i="0" spc="423" baseline="0" dirty="0" err="1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Eu</a:t>
            </a:r>
            <a:r>
              <a:rPr lang="en-US" sz="1800" b="0" i="0" spc="-27" baseline="0" dirty="0" err="1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op</a:t>
            </a:r>
            <a:r>
              <a:rPr lang="en-US" sz="1800" b="0" i="0" spc="413" baseline="0" dirty="0" err="1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-27" baseline="0" dirty="0" err="1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424" baseline="0" dirty="0" err="1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-19" baseline="0" dirty="0" err="1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til</a:t>
            </a:r>
            <a:r>
              <a:rPr lang="en-US" sz="1800" b="0" i="0" spc="416" baseline="0" dirty="0" err="1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0" b="0" i="0" spc="0" baseline="0" dirty="0" err="1">
                <a:solidFill>
                  <a:srgbClr val="0D0D0D"/>
                </a:solidFill>
                <a:latin typeface="Calibri"/>
              </a:rPr>
              <a:t>missing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.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342900" y="2049767"/>
            <a:ext cx="8026526" cy="13763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401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802" b="0" i="0" spc="-15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405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fi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2" b="0" i="0" spc="425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2" b="0" i="0" spc="421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thi</a:t>
            </a:r>
            <a:r>
              <a:rPr lang="en-US" sz="1802" b="0" i="0" spc="41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2" b="0" i="0" spc="-3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409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Hear</a:t>
            </a:r>
            <a:r>
              <a:rPr lang="en-US" sz="1802" b="0" i="0" spc="42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-46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ailu</a:t>
            </a:r>
            <a:r>
              <a:rPr lang="en-US" sz="1802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42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Associ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40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42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2" b="0" i="0" spc="40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2" b="0" i="0" spc="40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initi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-2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43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2" b="0" i="0" spc="40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802" b="0" i="0" spc="-9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2" b="0" i="0" spc="408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-4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41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802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oject.</a:t>
            </a:r>
          </a:p>
          <a:p>
            <a:pPr marL="0">
              <a:lnSpc>
                <a:spcPts val="4033"/>
              </a:lnSpc>
            </a:pPr>
            <a:r>
              <a:rPr lang="en-US" sz="1800" b="0" i="0" spc="401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800" b="0" i="0" spc="-9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648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-4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tla</a:t>
            </a:r>
            <a:r>
              <a:rPr lang="en-US" sz="1800" b="0" i="0" spc="65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0" b="0" i="0" spc="65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649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uniqu</a:t>
            </a:r>
            <a:r>
              <a:rPr lang="en-US" sz="1800" b="0" i="0" spc="67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-17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ompendiu</a:t>
            </a:r>
            <a:r>
              <a:rPr lang="en-US" sz="1800" b="0" i="0" spc="655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800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on</a:t>
            </a:r>
            <a:r>
              <a:rPr lang="en-US" sz="1800" b="0" i="0" spc="-2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ainin</a:t>
            </a:r>
            <a:r>
              <a:rPr lang="en-US" sz="1800" b="0" i="0" spc="666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da</a:t>
            </a:r>
            <a:r>
              <a:rPr lang="en-US" sz="1800" b="0" i="0" spc="-2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649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66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Hear</a:t>
            </a:r>
            <a:r>
              <a:rPr lang="en-US" sz="1800" b="0" i="0" spc="66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-46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ai</a:t>
            </a:r>
            <a:r>
              <a:rPr lang="en-US" sz="1800" b="0" i="0" spc="-1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u</a:t>
            </a:r>
            <a:r>
              <a:rPr lang="en-US" sz="1800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65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epidemiology</a:t>
            </a:r>
          </a:p>
          <a:p>
            <a:pPr marL="0">
              <a:lnSpc>
                <a:spcPts val="2159"/>
              </a:lnSpc>
            </a:pP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800" b="0" i="0" spc="47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0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esou</a:t>
            </a:r>
            <a:r>
              <a:rPr lang="en-US" sz="1800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ce</a:t>
            </a:r>
            <a:r>
              <a:rPr lang="en-US" sz="1800" b="0" i="0" spc="47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collec</a:t>
            </a:r>
            <a:r>
              <a:rPr lang="en-US" sz="1800" b="0" i="0" spc="-2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47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469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0" b="0" i="0" spc="47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Nationa</a:t>
            </a:r>
            <a:r>
              <a:rPr lang="en-US" sz="1800" b="0" i="0" spc="48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Hear</a:t>
            </a:r>
            <a:r>
              <a:rPr lang="en-US" sz="1800" b="0" i="0" spc="478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-46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ai</a:t>
            </a:r>
            <a:r>
              <a:rPr lang="en-US" sz="1800" b="0" i="0" spc="-1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u</a:t>
            </a:r>
            <a:r>
              <a:rPr lang="en-US" sz="1800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48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Societie</a:t>
            </a:r>
            <a:r>
              <a:rPr lang="en-US" sz="1800" b="0" i="0" spc="47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800" b="0" i="0" spc="47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0" b="0" i="0" spc="47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470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0" b="0" i="0" spc="-4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tla</a:t>
            </a:r>
            <a:r>
              <a:rPr lang="en-US" sz="1800" b="0" i="0" spc="47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of</a:t>
            </a:r>
          </a:p>
          <a:p>
            <a:pPr marL="0">
              <a:lnSpc>
                <a:spcPts val="2160"/>
              </a:lnSpc>
            </a:pP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Ca</a:t>
            </a:r>
            <a:r>
              <a:rPr lang="en-US" sz="1802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diolog</a:t>
            </a:r>
            <a:r>
              <a:rPr lang="en-US" sz="1802" b="0" i="0" spc="-116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.</a:t>
            </a:r>
          </a:p>
        </p:txBody>
      </p:sp>
      <p:sp>
        <p:nvSpPr>
          <p:cNvPr id="124" name="Rectangle 124"/>
          <p:cNvSpPr/>
          <p:nvPr/>
        </p:nvSpPr>
        <p:spPr>
          <a:xfrm>
            <a:off x="342900" y="3623463"/>
            <a:ext cx="7876336" cy="6441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401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0" b="0" i="0" spc="42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purpos</a:t>
            </a:r>
            <a:r>
              <a:rPr lang="en-US" sz="1800" b="0" i="0" spc="4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42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0" b="0" i="0" spc="41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800" b="0" i="0" spc="-9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408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-4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tla</a:t>
            </a:r>
            <a:r>
              <a:rPr lang="en-US" sz="1800" b="0" i="0" spc="4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0" b="0" i="0" spc="4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407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imp</a:t>
            </a:r>
            <a:r>
              <a:rPr lang="en-US" sz="1800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-12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800" b="0" i="0" spc="4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0" b="0" i="0" spc="42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qual</a:t>
            </a:r>
            <a:r>
              <a:rPr lang="en-US" sz="1800" b="0" i="0" spc="-1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420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41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li</a:t>
            </a:r>
            <a:r>
              <a:rPr lang="en-US" sz="1800" b="0" i="0" spc="-44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42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800" b="0" i="0" spc="427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longevit</a:t>
            </a:r>
            <a:r>
              <a:rPr lang="en-US" sz="1800" b="0" i="0" spc="421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800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ough:</a:t>
            </a:r>
          </a:p>
          <a:p>
            <a:pPr marL="267004">
              <a:lnSpc>
                <a:spcPts val="2592"/>
              </a:lnSpc>
            </a:pPr>
            <a:r>
              <a:rPr lang="en-US" sz="1800" b="0" i="0" spc="402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Be</a:t>
            </a:r>
            <a:r>
              <a:rPr lang="en-US" sz="1800" b="0" i="0" spc="-3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-2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0" b="0" i="0" spc="4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800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evention</a:t>
            </a:r>
            <a:r>
              <a:rPr lang="en-US" sz="1800" b="0" i="0" spc="419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diagnosi</a:t>
            </a:r>
            <a:r>
              <a:rPr lang="en-US" sz="1800" b="0" i="0" spc="4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800" b="0" i="0" spc="41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-3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eatmen</a:t>
            </a:r>
            <a:r>
              <a:rPr lang="en-US" sz="1800" b="0" i="0" spc="40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0" b="0" i="0" spc="41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hear</a:t>
            </a:r>
            <a:r>
              <a:rPr lang="en-US" sz="1800" b="0" i="0" spc="4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0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ai</a:t>
            </a:r>
            <a:r>
              <a:rPr lang="en-US" sz="1800" b="0" i="0" spc="-1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u</a:t>
            </a:r>
            <a:r>
              <a:rPr lang="en-US" sz="1800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0" b="0" i="0" spc="0" baseline="0" dirty="0">
                <a:solidFill>
                  <a:srgbClr val="0D0D0D"/>
                </a:solidFill>
                <a:latin typeface="Calibri"/>
              </a:rPr>
              <a:t>e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609904" y="4281487"/>
            <a:ext cx="6489693" cy="315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401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802" b="0" i="0" spc="-2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2" b="0" i="0" spc="-2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abl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shme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2" b="0" i="0" spc="40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42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net</a:t>
            </a:r>
            <a:r>
              <a:rPr lang="en-US" sz="1802" b="0" i="0" spc="-18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802" b="0" i="0" spc="-16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802" b="0" i="0" spc="38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802" b="0" i="0" spc="-34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41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management</a:t>
            </a:r>
            <a:r>
              <a:rPr lang="en-US" sz="1802" b="0" i="0" spc="386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edu</a:t>
            </a:r>
            <a:r>
              <a:rPr lang="en-US" sz="1802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802" b="0" i="0" spc="-1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802" b="0" i="0" spc="43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802" b="0" i="0" spc="41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802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esea</a:t>
            </a:r>
            <a:r>
              <a:rPr lang="en-US" sz="1802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802" b="0" i="0" spc="0" baseline="0" dirty="0">
                <a:solidFill>
                  <a:srgbClr val="0D0D0D"/>
                </a:solidFill>
                <a:latin typeface="Calibri"/>
              </a:rPr>
              <a:t>ch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cardiac resynchronization therapy (CRT) devices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Lebanon.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cardiac resynchronization therapy (CRT) devices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Lebanon.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406037C-C946-4449-A529-81FCF8AE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10" y="857959"/>
            <a:ext cx="5431462" cy="38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2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cath labs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Survey, EAPCI survey. Missing: Belarus, Georgia, Germany, Lebanon, Russia.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</a:t>
            </a:r>
            <a:r>
              <a:rPr sz="1600" b="1" cap="none" dirty="0" err="1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cath</a:t>
            </a: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 labs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Survey, EAPCI survey. Missing: Belarus, Georgia, Germany, Lebanon, Russia.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51919A2-18A6-4C04-A8F2-58F32B47A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12" y="662940"/>
            <a:ext cx="5710060" cy="3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25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cardiac surgery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Belarus, Cyprus, Lebanon, Russia.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cardiac surgery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Belarus, Cyprus, Lebanon, Russia.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AC6975F-0E95-4C4E-B2CF-35036DA91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5479"/>
            <a:ext cx="5904656" cy="41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8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Mitraclip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Bosnia and Herzegovina, Bulgaria, Cyprus, Czech Republic, Georgia, Ireland, Latvia, Russia, United Kingdom. Resource not available: Estonia, Iceland, Kazakhstan, Kyrgyzstan, Lithuania,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Moldova, Serbia, Ukraine.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</a:t>
            </a:r>
            <a:r>
              <a:rPr sz="1600" b="1" cap="none" dirty="0" err="1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Mitraclip</a:t>
            </a: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Bosnia and Herzegovina, Bulgaria, Cyprus, Czech Republic, Georgia, Ireland, Latvia, Russia, United Kingdom. Resource not available: Estonia, Iceland, Kazakhstan, Kyrgyzstan, Lithuania,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Moldova, Serbia, Ukraine.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ECD6175-D0C3-45D3-B748-1C992600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62939"/>
            <a:ext cx="5751208" cy="40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0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left ventricular assist devices (LVAD)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Bosnia and Herzegovina, Bulgaria, Czech Republic, Georgia, Ireland, Italy, Spain, Turkey. Resource not available: Cyprus, Kyrgyzstan, Moldova.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94876" y="-2997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implanting left ventricular assist devices (LVAD)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Bosnia and Herzegovina, Bulgaria, Czech Republic, Georgia, Ireland, Italy, Spain, Turkey. Resource not available: Cyprus, Kyrgyzstan, Moldova.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D9D84BE-3F49-43AF-A850-C56A46309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14155"/>
            <a:ext cx="5607192" cy="39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18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87" name="Picture 18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88" name="Freeform 188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Rectangle 190"/>
          <p:cNvSpPr/>
          <p:nvPr/>
        </p:nvSpPr>
        <p:spPr>
          <a:xfrm>
            <a:off x="2362835" y="308600"/>
            <a:ext cx="3030091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</a:t>
            </a:r>
            <a:r>
              <a:rPr lang="en-US" sz="2606" b="0" i="0" spc="-18" baseline="0" dirty="0">
                <a:latin typeface="Calibri"/>
              </a:rPr>
              <a:t>a</a:t>
            </a:r>
            <a:r>
              <a:rPr lang="en-US" sz="2606" b="0" i="0" spc="-33" baseline="0" dirty="0">
                <a:latin typeface="Calibri"/>
              </a:rPr>
              <a:t>t</a:t>
            </a:r>
            <a:r>
              <a:rPr lang="en-US" sz="2606" b="0" i="0" spc="0" baseline="0" dirty="0">
                <a:latin typeface="Calibri"/>
              </a:rPr>
              <a:t>a quality</a:t>
            </a:r>
            <a:r>
              <a:rPr lang="en-US" sz="2606" b="0" i="0" spc="-15" baseline="0" dirty="0">
                <a:latin typeface="Calibri"/>
              </a:rPr>
              <a:t> </a:t>
            </a:r>
            <a:r>
              <a:rPr lang="en-US" sz="2606" b="0" i="0" spc="0" baseline="0" dirty="0">
                <a:latin typeface="Calibri"/>
              </a:rPr>
              <a:t>assu</a:t>
            </a:r>
            <a:r>
              <a:rPr lang="en-US" sz="2606" b="0" i="0" spc="-44" baseline="0" dirty="0">
                <a:latin typeface="Calibri"/>
              </a:rPr>
              <a:t>r</a:t>
            </a:r>
            <a:r>
              <a:rPr lang="en-US" sz="2606" b="0" i="0" spc="0" baseline="0" dirty="0">
                <a:latin typeface="Calibri"/>
              </a:rPr>
              <a:t>ance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415442" y="1174725"/>
            <a:ext cx="7610273" cy="731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4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 gua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antee the quality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of the 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a, the H</a:t>
            </a:r>
            <a:r>
              <a:rPr lang="en-US" sz="1596" b="0" i="0" spc="-84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tlas</a:t>
            </a:r>
            <a:r>
              <a:rPr lang="en-US" sz="1596" b="0" i="0" spc="-20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oject 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oll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ow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ed the same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ery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trict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and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e-d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fined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tructu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of the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ork plan</a:t>
            </a:r>
            <a:r>
              <a:rPr lang="en-US" sz="1596" b="0" i="0" spc="-23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or the 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SC 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tlas of Ca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diology which is described in </a:t>
            </a:r>
          </a:p>
          <a:p>
            <a:pPr marL="0">
              <a:lnSpc>
                <a:spcPts val="1923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the </a:t>
            </a:r>
            <a:r>
              <a:rPr lang="en-US" sz="1596" b="0" i="0" spc="-3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oll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wing ste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s:</a:t>
            </a:r>
          </a:p>
        </p:txBody>
      </p:sp>
      <p:sp>
        <p:nvSpPr>
          <p:cNvPr id="192" name="Rectangle 192"/>
          <p:cNvSpPr/>
          <p:nvPr/>
        </p:nvSpPr>
        <p:spPr>
          <a:xfrm>
            <a:off x="415442" y="2211923"/>
            <a:ext cx="7526925" cy="5232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365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596" b="1" i="0" spc="-95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A </a:t>
            </a:r>
            <a:r>
              <a:rPr lang="en-US" sz="1596" b="1" i="0" spc="-43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tlas</a:t>
            </a:r>
            <a:r>
              <a:rPr lang="en-US" sz="1596" b="1" i="0" spc="-12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que</a:t>
            </a:r>
            <a:r>
              <a:rPr lang="en-US" sz="1596" b="1" i="0" spc="-11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tionnai</a:t>
            </a:r>
            <a:r>
              <a:rPr lang="en-US" sz="1596" b="1" i="0" spc="-14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e: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The que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tionnai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used to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ollect 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as 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vi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ed by internal </a:t>
            </a:r>
          </a:p>
          <a:p>
            <a:pPr marL="0">
              <a:lnSpc>
                <a:spcPts val="1920"/>
              </a:lnSpc>
            </a:pPr>
            <a:r>
              <a:rPr lang="en-US" sz="1598" b="0" i="0" spc="-2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xperts (H</a:t>
            </a:r>
            <a:r>
              <a:rPr lang="en-US" sz="1598" b="0" i="0" spc="-8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A leade</a:t>
            </a:r>
            <a:r>
              <a:rPr lang="en-US" sz="1598" b="0" i="0" spc="-3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s), as </a:t>
            </a:r>
            <a:r>
              <a:rPr lang="en-US" sz="1598" b="0" i="0" spc="-14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ell as the </a:t>
            </a:r>
            <a:r>
              <a:rPr lang="en-US" sz="1598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SC Health </a:t>
            </a:r>
            <a:r>
              <a:rPr lang="en-US" sz="1598" b="0" i="0" spc="-35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olicy Unit team.  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415442" y="3041233"/>
            <a:ext cx="6833900" cy="5231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365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596" b="1" i="0" spc="-95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A </a:t>
            </a:r>
            <a:r>
              <a:rPr lang="en-US" sz="1596" b="1" i="0" spc="-43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tlas</a:t>
            </a:r>
            <a:r>
              <a:rPr lang="en-US" sz="1596" b="1" i="0" spc="-12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manual: </a:t>
            </a:r>
            <a:r>
              <a:rPr lang="en-US" sz="1596" b="0" i="0" spc="-14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 ensu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onsi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tenc</a:t>
            </a:r>
            <a:r>
              <a:rPr lang="en-US" sz="1596" b="0" i="0" spc="-114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, a unique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manual</a:t>
            </a:r>
            <a:r>
              <a:rPr lang="en-US" sz="1596" b="0" i="0" spc="-23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as d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fined based on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international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finitions</a:t>
            </a:r>
            <a:r>
              <a:rPr lang="en-US" sz="1596" b="0" i="0" spc="-23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of all</a:t>
            </a:r>
            <a:r>
              <a:rPr lang="en-US" sz="1596" b="0" i="0" spc="-23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ariables and specifi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ally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ev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eloped 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or H</a:t>
            </a:r>
            <a:r>
              <a:rPr lang="en-US" sz="1596" b="0" i="0" spc="-8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tlas 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415442" y="3564703"/>
            <a:ext cx="7586396" cy="4876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(harmonised with</a:t>
            </a:r>
            <a:r>
              <a:rPr lang="en-US" sz="1598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the d</a:t>
            </a:r>
            <a:r>
              <a:rPr lang="en-US" sz="1598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finitions</a:t>
            </a:r>
            <a:r>
              <a:rPr lang="en-US" sz="1598" b="0" i="0" spc="-27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used in</a:t>
            </a:r>
            <a:r>
              <a:rPr lang="en-US" sz="1598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the </a:t>
            </a:r>
            <a:r>
              <a:rPr lang="en-US" sz="1598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SC </a:t>
            </a:r>
            <a:r>
              <a:rPr lang="en-US" sz="1598" b="0" i="0" spc="-3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tlas</a:t>
            </a:r>
            <a:r>
              <a:rPr lang="en-US" sz="1598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of Ca</a:t>
            </a:r>
            <a:r>
              <a:rPr lang="en-US" sz="1598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diology). The H</a:t>
            </a:r>
            <a:r>
              <a:rPr lang="en-US" sz="1598" b="0" i="0" spc="-8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A </a:t>
            </a:r>
            <a:r>
              <a:rPr lang="en-US" sz="1598" b="0" i="0" spc="-39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tlas</a:t>
            </a:r>
            <a:r>
              <a:rPr lang="en-US" sz="1598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manual </a:t>
            </a:r>
          </a:p>
          <a:p>
            <a:pPr marL="0">
              <a:lnSpc>
                <a:spcPts val="1921"/>
              </a:lnSpc>
            </a:pP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as used ac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oss National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Soci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ties of Heart </a:t>
            </a:r>
            <a:r>
              <a:rPr lang="en-US" sz="1596" b="0" i="0" spc="-46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ailu</a:t>
            </a:r>
            <a:r>
              <a:rPr lang="en-US" sz="159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-29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acted.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cardiac transplantation program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Belarus, Lebanon, Russia. Resource not available: Azerbaijan, Bosnia and Herzegovina, Cyprus, Estonia, Georgia, Iceland, Kyrgyzstan,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Moldova, Ukraine.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Hospitals with cardiac transplantation program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Belarus, Lebanon, Russia. Resource not available: Azerbaijan, Bosnia and Herzegovina, Cyprus, Estonia, Georgia, Iceland, Kyrgyzstan,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Moldova, Ukraine.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1E02073-1137-43EF-8B56-B7ACFA2B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43558"/>
            <a:ext cx="5421174" cy="37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5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Cardiology departments performing device-based decongestion therapy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Belgium, Bulgaria, Cyprus, Georgia, Germany, Hungary, Iceland, Ireland, Italy, Netherlands, Poland, Portugal, Russia, Spain, Sweden, Turkey, United Kingdom. Resource not available: Israel, Kyrgyzstan, Moldova.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Cardiology departments performing device-based decongestion therapy (per million people), 2018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HFA Survey. Missing: Belgium, Bulgaria, Cyprus, Georgia, Germany, Hungary, Iceland, Ireland, Italy, Netherlands, Poland, Portugal, Russia, Spain, Sweden, Turkey, United Kingdom. Resource not available: Israel, Kyrgyzstan, Moldova.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E14CE5D-6FB5-4B96-B9D1-10FBA0F85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57959"/>
            <a:ext cx="5472608" cy="38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84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80160" y="914400"/>
            <a:ext cx="6400800" cy="2743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4600" b="1" cap="none">
                <a:solidFill>
                  <a:srgbClr val="8B0000">
                    <a:alpha val="100000"/>
                  </a:srgbClr>
                </a:solidFill>
                <a:latin typeface="Calibri (Headings)"/>
                <a:cs typeface="Calibri (Headings)"/>
              </a:rPr>
              <a:t>Services and Interventions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280160" y="3200400"/>
            <a:ext cx="4572000" cy="914400"/>
          </a:xfrm>
        </p:spPr>
        <p:txBody>
          <a:bodyPr/>
          <a:lstStyle/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Implantable cardioverter defibrillator (ICD) implantations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Belarus, Lebanon.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Implantable cardioverter defibrillator (ICD) implantations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Belarus, Lebanon. 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90117E6-A780-4CAA-B736-E9D0EA6A8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29966"/>
            <a:ext cx="5328592" cy="37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7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Cardiac resynchronization therapy ICD (CRT-D) implantations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Belarus, Cyprus, Lebanon. Resource not available: Moldova.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Cardiac resynchronization therapy ICD (CRT-D) implantations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EHRA White Book, ESC Survey. Missing: Belarus, Cyprus, Lebanon. Resource not available: Moldova.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6C26967-D09A-407C-B390-6FC68B496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5566"/>
            <a:ext cx="5400600" cy="37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0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Left ventricular assist device (LVAD) implantations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Austria, Belarus, Bulgaria, Czech Republic, Ireland, Lebanon, Netherlands, Romania, Russia, Switzerland, Turkey, Ukraine. Resource not available: Azerbaijan, Bosnia and Herzegovina, Cyprus, Georgia, Iceland,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19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6" name="Picture 1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97" name="Freeform 197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99" name="Picture 19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200" name="Freeform 200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Rectangle 202"/>
          <p:cNvSpPr/>
          <p:nvPr/>
        </p:nvSpPr>
        <p:spPr>
          <a:xfrm>
            <a:off x="2362835" y="308600"/>
            <a:ext cx="3030091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</a:t>
            </a:r>
            <a:r>
              <a:rPr lang="en-US" sz="2606" b="0" i="0" spc="-18" baseline="0" dirty="0">
                <a:latin typeface="Calibri"/>
              </a:rPr>
              <a:t>a</a:t>
            </a:r>
            <a:r>
              <a:rPr lang="en-US" sz="2606" b="0" i="0" spc="-33" baseline="0" dirty="0">
                <a:latin typeface="Calibri"/>
              </a:rPr>
              <a:t>t</a:t>
            </a:r>
            <a:r>
              <a:rPr lang="en-US" sz="2606" b="0" i="0" spc="0" baseline="0" dirty="0">
                <a:latin typeface="Calibri"/>
              </a:rPr>
              <a:t>a quality</a:t>
            </a:r>
            <a:r>
              <a:rPr lang="en-US" sz="2606" b="0" i="0" spc="-15" baseline="0" dirty="0">
                <a:latin typeface="Calibri"/>
              </a:rPr>
              <a:t> </a:t>
            </a:r>
            <a:r>
              <a:rPr lang="en-US" sz="2606" b="0" i="0" spc="0" baseline="0" dirty="0">
                <a:latin typeface="Calibri"/>
              </a:rPr>
              <a:t>assu</a:t>
            </a:r>
            <a:r>
              <a:rPr lang="en-US" sz="2606" b="0" i="0" spc="-44" baseline="0" dirty="0">
                <a:latin typeface="Calibri"/>
              </a:rPr>
              <a:t>r</a:t>
            </a:r>
            <a:r>
              <a:rPr lang="en-US" sz="2606" b="0" i="0" spc="0" baseline="0" dirty="0">
                <a:latin typeface="Calibri"/>
              </a:rPr>
              <a:t>ance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559003" y="1499580"/>
            <a:ext cx="7626791" cy="7669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365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Da</a:t>
            </a:r>
            <a:r>
              <a:rPr lang="en-US" sz="1596" b="1" i="0" spc="-14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a c</a:t>
            </a:r>
            <a:r>
              <a:rPr lang="en-US" sz="1596" b="1" i="0" spc="-2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oss-</a:t>
            </a:r>
            <a:r>
              <a:rPr lang="en-US" sz="1596" b="1" i="0" spc="-14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596" b="1" i="0" spc="-11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596" b="1" i="0" spc="-23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596" b="1" i="0" spc="-12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ence: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Collected 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is c</a:t>
            </a:r>
            <a:r>
              <a:rPr lang="en-US" sz="1596" b="0" i="0" spc="-3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oss-chec</a:t>
            </a:r>
            <a:r>
              <a:rPr lang="en-US" sz="1596" b="0" i="0" spc="-54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ed with other 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s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ts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ollected by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SC </a:t>
            </a:r>
          </a:p>
          <a:p>
            <a:pPr marL="0">
              <a:lnSpc>
                <a:spcPts val="1920"/>
              </a:lnSpc>
            </a:pP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tlas of Ca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diolog</a:t>
            </a:r>
            <a:r>
              <a:rPr lang="en-US" sz="1596" b="0" i="0" spc="-111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,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SC Associations or </a:t>
            </a:r>
            <a:r>
              <a:rPr lang="en-US" sz="1596" b="0" i="0" spc="-2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ailable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in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the lite</a:t>
            </a:r>
            <a:r>
              <a:rPr lang="en-US" sz="1596" b="0" i="0" spc="-4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atu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and other 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elated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international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sou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ces.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559003" y="2572730"/>
            <a:ext cx="7284008" cy="5231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365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596" b="1" i="0" spc="-12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ati</a:t>
            </a:r>
            <a:r>
              <a:rPr lang="en-US" sz="1596" b="1" i="0" spc="-11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tical</a:t>
            </a:r>
            <a:r>
              <a:rPr lang="en-US" sz="1596" b="1" i="0" spc="-3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596" b="1" i="0" spc="-79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alidation:</a:t>
            </a:r>
            <a:r>
              <a:rPr lang="en-US" sz="1596" b="1" i="0" spc="-13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s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ts a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rigo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ously p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ocessed, chec</a:t>
            </a:r>
            <a:r>
              <a:rPr lang="en-US" sz="1596" b="0" i="0" spc="-54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ed and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alidated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by the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p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ocessing team using app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opriate soft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e.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559003" y="3401442"/>
            <a:ext cx="7536859" cy="523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3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598" b="1" i="0" spc="0" baseline="0" dirty="0">
                <a:solidFill>
                  <a:srgbClr val="0D0D0D"/>
                </a:solidFill>
                <a:latin typeface="Calibri-Bold"/>
              </a:rPr>
              <a:t>Indica</a:t>
            </a:r>
            <a:r>
              <a:rPr lang="en-US" sz="1598" b="1" i="0" spc="-14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598" b="1" i="0" spc="0" baseline="0" dirty="0">
                <a:solidFill>
                  <a:srgbClr val="0D0D0D"/>
                </a:solidFill>
                <a:latin typeface="Calibri-Bold"/>
              </a:rPr>
              <a:t>or benchmarking: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Compa</a:t>
            </a:r>
            <a:r>
              <a:rPr lang="en-US" sz="1598" b="0" i="0" spc="-3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ative indi</a:t>
            </a:r>
            <a:r>
              <a:rPr lang="en-US" sz="1598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ato</a:t>
            </a:r>
            <a:r>
              <a:rPr lang="en-US" sz="1598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8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8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e used to identify</a:t>
            </a:r>
            <a:r>
              <a:rPr lang="en-US" sz="1598" b="0" i="0" spc="-27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unusual</a:t>
            </a:r>
            <a:r>
              <a:rPr lang="en-US" sz="1598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dif</a:t>
            </a:r>
            <a:r>
              <a:rPr lang="en-US" sz="1598" b="0" i="0" spc="-3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8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ences, </a:t>
            </a:r>
          </a:p>
          <a:p>
            <a:pPr marL="0">
              <a:lnSpc>
                <a:spcPts val="1922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outlie</a:t>
            </a:r>
            <a:r>
              <a:rPr lang="en-US" sz="1596" b="0" i="0" spc="-3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 or non-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eali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tic</a:t>
            </a:r>
            <a:r>
              <a:rPr lang="en-US" sz="1596" b="0" i="0" spc="-15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187624" y="-380578"/>
            <a:ext cx="6400800" cy="27432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Left ventricular assist device (LVAD) implantations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Survey. Missing: Austria, Belarus, Bulgaria, Czech Republic, Ireland, Lebanon, Netherlands, Romania, Russia, Switzerland, Turkey, Ukraine. Resource not available: Azerbaijan, Bosnia and Herzegovina, Cyprus, Georgia, Iceland,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EF4E098-6900-4207-874D-0BF9A566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71550"/>
            <a:ext cx="5544616" cy="38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0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Heart transplantations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Survey, Ministry of Health. Missing: Belarus, Lebanon, Russia. Resource not available: Azerbaijan, Bosnia and Herzegovina, Cyprus, Estonia, Georgia, Iceland, Kyrgyzstan,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Moldova, Ukraine.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777240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34440" y="-274320"/>
            <a:ext cx="6400800" cy="274320"/>
          </a:xfrm>
        </p:spPr>
        <p:txBody>
          <a:bodyPr/>
          <a:lstStyle/>
          <a:p>
            <a:endParaRPr dirty="0"/>
          </a:p>
          <a:p>
            <a:pPr marL="0" indent="0">
              <a:buNone/>
            </a:pPr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600" b="1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Heart transplantations (per million people), 2017 or latest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48640" y="4069080"/>
            <a:ext cx="7315200" cy="457200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Source: ESC Survey, Ministry of Health. Missing: Belarus, Lebanon, Russia. Resource not available: Azerbaijan, Bosnia and Herzegovina, Cyprus, Estonia, Georgia, Iceland, Kyrgyzstan, </a:t>
            </a:r>
            <a:r>
              <a:rPr lang="en-GB"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North Macedonia</a:t>
            </a:r>
            <a:r>
              <a:rPr sz="700" cap="none" dirty="0">
                <a:solidFill>
                  <a:srgbClr val="000000">
                    <a:alpha val="100000"/>
                  </a:srgbClr>
                </a:solidFill>
                <a:latin typeface="Calibri (Headings)"/>
                <a:cs typeface="Calibri (Headings)"/>
              </a:rPr>
              <a:t>, Moldova, Ukraine.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59DB737-D6F1-4427-9A12-A5668055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10" y="662939"/>
            <a:ext cx="5710062" cy="39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4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Freeform 90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8" name="Picture 9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4936"/>
            <a:ext cx="9144000" cy="61976"/>
          </a:xfrm>
          <a:prstGeom prst="rect">
            <a:avLst/>
          </a:prstGeom>
          <a:noFill/>
        </p:spPr>
      </p:pic>
      <p:pic>
        <p:nvPicPr>
          <p:cNvPr id="909" name="Picture 9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4960"/>
            <a:ext cx="7051294" cy="61976"/>
          </a:xfrm>
          <a:prstGeom prst="rect">
            <a:avLst/>
          </a:prstGeom>
          <a:noFill/>
        </p:spPr>
      </p:pic>
      <p:pic>
        <p:nvPicPr>
          <p:cNvPr id="910" name="Picture 9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23" y="0"/>
            <a:ext cx="61976" cy="5143500"/>
          </a:xfrm>
          <a:prstGeom prst="rect">
            <a:avLst/>
          </a:prstGeom>
          <a:noFill/>
        </p:spPr>
      </p:pic>
      <p:sp>
        <p:nvSpPr>
          <p:cNvPr id="911" name="Freeform 911"/>
          <p:cNvSpPr/>
          <p:nvPr/>
        </p:nvSpPr>
        <p:spPr>
          <a:xfrm>
            <a:off x="899160" y="844297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7"/>
                </a:moveTo>
                <a:cubicBezTo>
                  <a:pt x="0" y="32131"/>
                  <a:pt x="32410" y="0"/>
                  <a:pt x="72390" y="0"/>
                </a:cubicBezTo>
                <a:cubicBezTo>
                  <a:pt x="112369" y="0"/>
                  <a:pt x="144779" y="32131"/>
                  <a:pt x="144779" y="71627"/>
                </a:cubicBezTo>
                <a:cubicBezTo>
                  <a:pt x="144779" y="111125"/>
                  <a:pt x="112369" y="143256"/>
                  <a:pt x="72390" y="143256"/>
                </a:cubicBezTo>
                <a:cubicBezTo>
                  <a:pt x="32410" y="143256"/>
                  <a:pt x="0" y="111125"/>
                  <a:pt x="0" y="71627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>
            <a:off x="899160" y="3579876"/>
            <a:ext cx="144779" cy="143257"/>
          </a:xfrm>
          <a:custGeom>
            <a:avLst/>
            <a:gdLst/>
            <a:ahLst/>
            <a:cxnLst/>
            <a:rect l="0" t="0" r="0" b="0"/>
            <a:pathLst>
              <a:path w="144779" h="143257">
                <a:moveTo>
                  <a:pt x="0" y="71628"/>
                </a:moveTo>
                <a:cubicBezTo>
                  <a:pt x="0" y="32132"/>
                  <a:pt x="32410" y="0"/>
                  <a:pt x="72390" y="0"/>
                </a:cubicBezTo>
                <a:cubicBezTo>
                  <a:pt x="112369" y="0"/>
                  <a:pt x="144779" y="32132"/>
                  <a:pt x="144779" y="71628"/>
                </a:cubicBezTo>
                <a:cubicBezTo>
                  <a:pt x="144779" y="111125"/>
                  <a:pt x="112369" y="143257"/>
                  <a:pt x="72390" y="143257"/>
                </a:cubicBezTo>
                <a:cubicBezTo>
                  <a:pt x="32410" y="143257"/>
                  <a:pt x="0" y="111125"/>
                  <a:pt x="0" y="71628"/>
                </a:cubicBezTo>
                <a:close/>
              </a:path>
            </a:pathLst>
          </a:custGeom>
          <a:solidFill>
            <a:srgbClr val="AE102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Freeform 913"/>
          <p:cNvSpPr/>
          <p:nvPr/>
        </p:nvSpPr>
        <p:spPr>
          <a:xfrm>
            <a:off x="899160" y="4084320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8"/>
                </a:moveTo>
                <a:cubicBezTo>
                  <a:pt x="0" y="32068"/>
                  <a:pt x="32410" y="0"/>
                  <a:pt x="72390" y="0"/>
                </a:cubicBezTo>
                <a:cubicBezTo>
                  <a:pt x="112369" y="0"/>
                  <a:pt x="144779" y="32068"/>
                  <a:pt x="144779" y="71628"/>
                </a:cubicBezTo>
                <a:cubicBezTo>
                  <a:pt x="144779" y="111189"/>
                  <a:pt x="112369" y="143256"/>
                  <a:pt x="72390" y="143256"/>
                </a:cubicBezTo>
                <a:cubicBezTo>
                  <a:pt x="32410" y="143256"/>
                  <a:pt x="0" y="111189"/>
                  <a:pt x="0" y="71628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4" name="Picture 1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23" y="3942589"/>
            <a:ext cx="1600200" cy="714755"/>
          </a:xfrm>
          <a:prstGeom prst="rect">
            <a:avLst/>
          </a:prstGeom>
          <a:noFill/>
        </p:spPr>
      </p:pic>
      <p:sp>
        <p:nvSpPr>
          <p:cNvPr id="915" name="Rectangle 915"/>
          <p:cNvSpPr/>
          <p:nvPr/>
        </p:nvSpPr>
        <p:spPr>
          <a:xfrm>
            <a:off x="1300861" y="1098515"/>
            <a:ext cx="2766528" cy="731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D</a:t>
            </a:r>
            <a:r>
              <a:rPr lang="en-US" sz="4802" b="1" i="0" spc="-43" baseline="0" dirty="0">
                <a:solidFill>
                  <a:srgbClr val="AE1022"/>
                </a:solidFill>
                <a:latin typeface="Calibri-Bold"/>
              </a:rPr>
              <a:t>e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finitions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Freeform 9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7" name="Picture 9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918" name="Freeform 918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9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920" name="Picture 9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921" name="Freeform 921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Rectangle 923"/>
          <p:cNvSpPr/>
          <p:nvPr/>
        </p:nvSpPr>
        <p:spPr>
          <a:xfrm>
            <a:off x="321563" y="20564"/>
            <a:ext cx="1457449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</a:t>
            </a:r>
            <a:r>
              <a:rPr lang="en-US" sz="2606" b="0" i="0" spc="-20" baseline="0" dirty="0">
                <a:latin typeface="Calibri"/>
              </a:rPr>
              <a:t>e</a:t>
            </a:r>
            <a:r>
              <a:rPr lang="en-US" sz="2606" b="0" i="0" spc="0" baseline="0" dirty="0">
                <a:latin typeface="Calibri"/>
              </a:rPr>
              <a:t>finitions</a:t>
            </a:r>
          </a:p>
        </p:txBody>
      </p:sp>
      <p:sp>
        <p:nvSpPr>
          <p:cNvPr id="925" name="Rectangle 925"/>
          <p:cNvSpPr/>
          <p:nvPr/>
        </p:nvSpPr>
        <p:spPr>
          <a:xfrm>
            <a:off x="140512" y="915566"/>
            <a:ext cx="7237135" cy="459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1763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6" b="1" i="0" spc="-28" baseline="0" dirty="0">
                <a:solidFill>
                  <a:srgbClr val="0D0D0D"/>
                </a:solidFill>
                <a:latin typeface="Calibri-Bold"/>
              </a:rPr>
              <a:t>P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opulation</a:t>
            </a:r>
            <a:r>
              <a:rPr lang="en-US" sz="1406" b="1" i="0" spc="-42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6" b="1" i="0" spc="-16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es</a:t>
            </a:r>
            <a:r>
              <a:rPr lang="en-US" sz="1406" b="1" i="0" spc="-14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65 and</a:t>
            </a:r>
            <a:r>
              <a:rPr lang="en-US" sz="1406" b="1" i="0" spc="-2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abo</a:t>
            </a:r>
            <a:r>
              <a:rPr lang="en-US" sz="1406" b="1" i="0" spc="-15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6" b="1" i="0" spc="-40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(% of</a:t>
            </a:r>
            <a:r>
              <a:rPr lang="en-US" sz="1406" b="1" i="0" spc="-18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total</a:t>
            </a:r>
            <a:r>
              <a:rPr lang="en-US" sz="1406" b="1" i="0" spc="-2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population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):</a:t>
            </a:r>
            <a:r>
              <a:rPr lang="en-US" sz="1406" b="0" i="0" spc="-4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6" b="0" i="0" spc="-3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opul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tion a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es 65 and above as a </a:t>
            </a:r>
          </a:p>
          <a:p>
            <a:pPr marL="286512">
              <a:lnSpc>
                <a:spcPts val="1681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otal popul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tion. 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 is based on the de 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finition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tion, </a:t>
            </a:r>
          </a:p>
        </p:txBody>
      </p:sp>
      <p:sp>
        <p:nvSpPr>
          <p:cNvPr id="926" name="Rectangle 926"/>
          <p:cNvSpPr/>
          <p:nvPr/>
        </p:nvSpPr>
        <p:spPr>
          <a:xfrm>
            <a:off x="427024" y="1374623"/>
            <a:ext cx="7159957" cy="6406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which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 all 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eside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 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8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dless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le</a:t>
            </a:r>
            <a:r>
              <a:rPr lang="en-US" sz="1403" b="0" i="0" spc="-28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 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tus or citi</a:t>
            </a:r>
            <a:r>
              <a:rPr lang="en-US" sz="1403" b="0" i="0" spc="-39" baseline="0" dirty="0">
                <a:solidFill>
                  <a:srgbClr val="0D0D0D"/>
                </a:solidFill>
                <a:latin typeface="Calibri"/>
              </a:rPr>
              <a:t>z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enship. </a:t>
            </a:r>
            <a:r>
              <a:rPr lang="en-US" sz="1403" b="0" i="0" spc="-61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orld Bank 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ff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tim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 using </a:t>
            </a:r>
          </a:p>
          <a:p>
            <a:pPr marL="0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</a:t>
            </a:r>
            <a:r>
              <a:rPr lang="en-US" sz="1403" b="0" i="0" spc="-57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orld Bank's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otal popul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 and 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/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 distributions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Uni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ed N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tions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 </a:t>
            </a:r>
          </a:p>
          <a:p>
            <a:pPr marL="0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Division's </a:t>
            </a:r>
            <a:r>
              <a:rPr lang="en-US" sz="1403" b="0" i="0" spc="-61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orld 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 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ospects: 2017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vision</a:t>
            </a:r>
          </a:p>
        </p:txBody>
      </p:sp>
      <p:sp>
        <p:nvSpPr>
          <p:cNvPr id="927" name="Rectangle 927"/>
          <p:cNvSpPr/>
          <p:nvPr/>
        </p:nvSpPr>
        <p:spPr>
          <a:xfrm>
            <a:off x="140512" y="2282049"/>
            <a:ext cx="7507451" cy="672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Li</a:t>
            </a:r>
            <a:r>
              <a:rPr lang="en-US" sz="1403" b="1" i="0" spc="-21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-22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xpectancy</a:t>
            </a:r>
            <a:r>
              <a:rPr lang="en-US" sz="1403" b="1" i="0" spc="-43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at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birth,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-23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emale</a:t>
            </a:r>
            <a:r>
              <a:rPr lang="en-US" sz="1403" b="1" i="0" spc="-28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ears):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number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 a 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emale n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wbor</a:t>
            </a:r>
            <a:r>
              <a:rPr lang="en-US" sz="1403" b="0" i="0" spc="31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ould </a:t>
            </a:r>
          </a:p>
          <a:p>
            <a:pPr marL="286512">
              <a:lnSpc>
                <a:spcPts val="1680"/>
              </a:lnSpc>
            </a:pP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xpect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live, if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she we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pass th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ough li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xposed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the s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 and 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e-specific de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 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 </a:t>
            </a:r>
          </a:p>
          <a:p>
            <a:pPr marL="286512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ailing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 the time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her birth, 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 specific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</a:t>
            </a:r>
            <a:r>
              <a:rPr lang="en-US" sz="1403" b="0" i="0" spc="-1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, in a given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3" b="0" i="0" spc="-9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,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erri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ory or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eog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aphic 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ea.</a:t>
            </a:r>
          </a:p>
        </p:txBody>
      </p:sp>
      <p:sp>
        <p:nvSpPr>
          <p:cNvPr id="928" name="Rectangle 928"/>
          <p:cNvSpPr/>
          <p:nvPr/>
        </p:nvSpPr>
        <p:spPr>
          <a:xfrm>
            <a:off x="140512" y="3221087"/>
            <a:ext cx="7468044" cy="672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Li</a:t>
            </a:r>
            <a:r>
              <a:rPr lang="en-US" sz="1403" b="1" i="0" spc="-21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-22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xpectancy</a:t>
            </a:r>
            <a:r>
              <a:rPr lang="en-US" sz="1403" b="1" i="0" spc="-43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at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birth,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male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ears):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number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 th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 a male n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wbor</a:t>
            </a:r>
            <a:r>
              <a:rPr lang="en-US" sz="1403" b="0" i="0" spc="32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ould </a:t>
            </a:r>
          </a:p>
          <a:p>
            <a:pPr marL="286512">
              <a:lnSpc>
                <a:spcPts val="1680"/>
              </a:lnSpc>
            </a:pP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xpect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live, if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 we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pass th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ough li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xposed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the s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 and 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e-specific de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 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 </a:t>
            </a:r>
          </a:p>
          <a:p>
            <a:pPr marL="28651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ailing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 the time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his birth, 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 specific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</a:t>
            </a:r>
            <a:r>
              <a:rPr lang="en-US" sz="1403" b="0" i="0" spc="-1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, in a given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3" b="0" i="0" spc="-9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,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erri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ory or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eog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aphic 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Freeform 929"/>
          <p:cNvSpPr/>
          <p:nvPr/>
        </p:nvSpPr>
        <p:spPr>
          <a:xfrm>
            <a:off x="-1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0" name="Picture 9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931" name="Freeform 931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2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933" name="Picture 9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934" name="Freeform 934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Rectangle 936"/>
          <p:cNvSpPr/>
          <p:nvPr/>
        </p:nvSpPr>
        <p:spPr>
          <a:xfrm>
            <a:off x="416051" y="308600"/>
            <a:ext cx="1457449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</a:t>
            </a:r>
            <a:r>
              <a:rPr lang="en-US" sz="2606" b="0" i="0" spc="-20" baseline="0" dirty="0">
                <a:latin typeface="Calibri"/>
              </a:rPr>
              <a:t>e</a:t>
            </a:r>
            <a:r>
              <a:rPr lang="en-US" sz="2606" b="0" i="0" spc="0" baseline="0" dirty="0">
                <a:latin typeface="Calibri"/>
              </a:rPr>
              <a:t>finitions</a:t>
            </a:r>
          </a:p>
        </p:txBody>
      </p:sp>
      <p:sp>
        <p:nvSpPr>
          <p:cNvPr id="937" name="Rectangle 937"/>
          <p:cNvSpPr/>
          <p:nvPr/>
        </p:nvSpPr>
        <p:spPr>
          <a:xfrm>
            <a:off x="380390" y="889963"/>
            <a:ext cx="7773814" cy="4597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1766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P</a:t>
            </a:r>
            <a:r>
              <a:rPr lang="en-US" sz="1406" b="1" i="0" spc="-28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6" b="1" i="0" spc="-18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sician</a:t>
            </a:r>
            <a:r>
              <a:rPr lang="en-US" sz="1406" b="1" i="0" spc="861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6" b="1" i="0" spc="85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6" b="1" i="0" spc="856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p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6" b="1" i="0" spc="-12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ple)</a:t>
            </a:r>
            <a:r>
              <a:rPr lang="en-US" sz="1406" b="1" i="0" spc="847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6" b="0" i="0" spc="-12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85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6" b="0" i="0" spc="85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85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medica</a:t>
            </a:r>
            <a:r>
              <a:rPr lang="en-US" sz="1406" b="0" i="0" spc="863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doc</a:t>
            </a:r>
            <a:r>
              <a:rPr lang="en-US" sz="140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85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(p</a:t>
            </a:r>
            <a:r>
              <a:rPr lang="en-US" sz="1406" b="0" i="0" spc="-3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sicians</a:t>
            </a:r>
            <a:r>
              <a:rPr lang="en-US" sz="1406" b="0" i="0" spc="852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6" b="0" i="0" spc="857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6" b="0" i="0" spc="85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6" b="0" i="0" spc="-9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,</a:t>
            </a:r>
          </a:p>
          <a:p>
            <a:pPr marL="286816">
              <a:lnSpc>
                <a:spcPts val="1682"/>
              </a:lnSpc>
            </a:pP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2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62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939" name="Rectangle 939"/>
          <p:cNvSpPr/>
          <p:nvPr/>
        </p:nvSpPr>
        <p:spPr>
          <a:xfrm>
            <a:off x="380390" y="1563638"/>
            <a:ext cx="7773796" cy="459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7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Ca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diologi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800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785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80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788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78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79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78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79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diologist</a:t>
            </a:r>
            <a:r>
              <a:rPr lang="en-US" sz="1403" b="0" i="0" spc="79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actisin</a:t>
            </a:r>
            <a:r>
              <a:rPr lang="en-US" sz="1403" b="0" i="0" spc="793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79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79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3" b="0" i="0" spc="-9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,</a:t>
            </a:r>
          </a:p>
          <a:p>
            <a:pPr marL="286816">
              <a:lnSpc>
                <a:spcPts val="1680"/>
              </a:lnSpc>
            </a:pP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2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14" name="Rectangle 949">
            <a:extLst>
              <a:ext uri="{FF2B5EF4-FFF2-40B4-BE49-F238E27FC236}">
                <a16:creationId xmlns:a16="http://schemas.microsoft.com/office/drawing/2014/main" id="{91D8C8D0-1205-4255-9295-A575B0F69EEA}"/>
              </a:ext>
            </a:extLst>
          </p:cNvPr>
          <p:cNvSpPr/>
          <p:nvPr/>
        </p:nvSpPr>
        <p:spPr>
          <a:xfrm>
            <a:off x="397601" y="2128412"/>
            <a:ext cx="7558775" cy="17394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547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55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554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548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54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54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55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54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4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3" b="0" i="0" spc="-9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550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547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55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54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54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per</a:t>
            </a:r>
          </a:p>
          <a:p>
            <a:pPr marL="2865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42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</a:t>
            </a:r>
            <a:r>
              <a:rPr lang="en-US" sz="1403" b="0" i="0" spc="426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42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ompris</a:t>
            </a:r>
            <a:r>
              <a:rPr lang="en-US" sz="1403" b="0" i="0" spc="42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license</a:t>
            </a:r>
            <a:r>
              <a:rPr lang="en-US" sz="1403" b="0" i="0" spc="41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ablishme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3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primaril</a:t>
            </a:r>
            <a:r>
              <a:rPr lang="en-US" sz="1403" b="0" i="0" spc="421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en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17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414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providin</a:t>
            </a:r>
            <a:r>
              <a:rPr lang="en-US" sz="1403" b="0" i="0" spc="408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medi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al,</a:t>
            </a:r>
          </a:p>
          <a:p>
            <a:pPr marL="286511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diagnostic</a:t>
            </a:r>
            <a:r>
              <a:rPr lang="en-US" sz="1403" b="0" i="0" spc="442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44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eatme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44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service</a:t>
            </a:r>
            <a:r>
              <a:rPr lang="en-US" sz="1403" b="0" i="0" spc="45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44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includ</a:t>
            </a:r>
            <a:r>
              <a:rPr lang="en-US" sz="1403" b="0" i="0" spc="44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sician</a:t>
            </a:r>
            <a:r>
              <a:rPr lang="en-US" sz="1403" b="0" i="0" spc="447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sing</a:t>
            </a:r>
            <a:r>
              <a:rPr lang="en-US" sz="1403" b="0" i="0" spc="444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43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othe</a:t>
            </a:r>
            <a:r>
              <a:rPr lang="en-US" sz="1403" b="0" i="0" spc="44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healt</a:t>
            </a:r>
            <a:r>
              <a:rPr lang="en-US" sz="1403" b="0" i="0" spc="443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service</a:t>
            </a:r>
            <a:r>
              <a:rPr lang="en-US" sz="1403" b="0" i="0" spc="44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48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in-</a:t>
            </a:r>
          </a:p>
          <a:p>
            <a:pPr marL="286511">
              <a:lnSpc>
                <a:spcPts val="1680"/>
              </a:lnSpc>
            </a:pP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tient</a:t>
            </a:r>
            <a:r>
              <a:rPr lang="en-US" sz="1406" b="0" i="0" spc="54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6" b="0" i="0" spc="546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6" b="0" i="0" spc="53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specialise</a:t>
            </a:r>
            <a:r>
              <a:rPr lang="en-US" sz="1406" b="0" i="0" spc="53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ac</a:t>
            </a:r>
            <a:r>
              <a:rPr lang="en-US" sz="1406" b="0" i="0" spc="-19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ommod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6" b="0" i="0" spc="5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service</a:t>
            </a:r>
            <a:r>
              <a:rPr lang="en-US" sz="1406" b="0" i="0" spc="54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-2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equi</a:t>
            </a:r>
            <a:r>
              <a:rPr lang="en-US" sz="1406" b="0" i="0" spc="-1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52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6" b="0" i="0" spc="538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in-patients</a:t>
            </a:r>
            <a:r>
              <a:rPr lang="en-US" sz="1406" b="0" i="0" spc="545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6" b="0" i="0" spc="53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6" b="0" i="0" spc="-2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53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6" b="0" i="0" spc="-1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</a:p>
          <a:p>
            <a:pPr marL="286511">
              <a:lnSpc>
                <a:spcPts val="1681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ovid</a:t>
            </a:r>
            <a:r>
              <a:rPr lang="en-US" sz="1403" b="0" i="0" spc="54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out-p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56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service</a:t>
            </a:r>
            <a:r>
              <a:rPr lang="en-US" sz="1403" b="0" i="0" spc="55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55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55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ondar</a:t>
            </a:r>
            <a:r>
              <a:rPr lang="en-US" sz="1403" b="0" i="0" spc="55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activit</a:t>
            </a:r>
            <a:r>
              <a:rPr lang="en-US" sz="1403" b="0" i="0" spc="-96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558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56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ovid</a:t>
            </a:r>
            <a:r>
              <a:rPr lang="en-US" sz="1403" b="0" i="0" spc="547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in-p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56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healt</a:t>
            </a:r>
            <a:r>
              <a:rPr lang="en-US" sz="1403" b="0" i="0" spc="546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services,</a:t>
            </a:r>
          </a:p>
          <a:p>
            <a:pPr marL="2865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ma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578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57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whic</a:t>
            </a:r>
            <a:r>
              <a:rPr lang="en-US" sz="1403" b="0" i="0" spc="57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57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onl</a:t>
            </a:r>
            <a:r>
              <a:rPr lang="en-US" sz="1403" b="0" i="0" spc="576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57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ovide</a:t>
            </a:r>
            <a:r>
              <a:rPr lang="en-US" sz="1403" b="0" i="0" spc="563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usin</a:t>
            </a:r>
            <a:r>
              <a:rPr lang="en-US" sz="1403" b="0" i="0" spc="57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7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specialise</a:t>
            </a:r>
            <a:r>
              <a:rPr lang="en-US" sz="1403" b="0" i="0" spc="57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acilitie</a:t>
            </a:r>
            <a:r>
              <a:rPr lang="en-US" sz="1403" b="0" i="0" spc="58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58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equipme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58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57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571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</a:p>
          <a:p>
            <a:pPr marL="286511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signifi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468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45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eg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46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par</a:t>
            </a:r>
            <a:r>
              <a:rPr lang="en-US" sz="1403" b="0" i="0" spc="45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6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6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oductio</a:t>
            </a:r>
            <a:r>
              <a:rPr lang="en-US" sz="1403" b="0" i="0" spc="45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ocess</a:t>
            </a:r>
            <a:r>
              <a:rPr lang="en-US" sz="1403" b="0" i="0" spc="462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45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som</a:t>
            </a:r>
            <a:r>
              <a:rPr lang="en-US" sz="1403" b="0" i="0" spc="45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tries</a:t>
            </a:r>
            <a:r>
              <a:rPr lang="en-US" sz="1403" b="0" i="0" spc="466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healt</a:t>
            </a:r>
            <a:r>
              <a:rPr lang="en-US" sz="1403" b="0" i="0" spc="46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acilitie</a:t>
            </a:r>
            <a:r>
              <a:rPr lang="en-US" sz="1403" b="0" i="0" spc="46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nee</a:t>
            </a:r>
            <a:r>
              <a:rPr lang="en-US" sz="1403" b="0" i="0" spc="45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</a:t>
            </a:r>
          </a:p>
          <a:p>
            <a:pPr marL="2865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additio</a:t>
            </a:r>
            <a:r>
              <a:rPr lang="en-US" sz="1403" b="0" i="0" spc="337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minimu</a:t>
            </a:r>
            <a:r>
              <a:rPr lang="en-US" sz="1403" b="0" i="0" spc="306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si</a:t>
            </a:r>
            <a:r>
              <a:rPr lang="en-US" sz="1403" b="0" i="0" spc="-35" baseline="0" dirty="0">
                <a:solidFill>
                  <a:srgbClr val="0D0D0D"/>
                </a:solidFill>
                <a:latin typeface="Calibri"/>
              </a:rPr>
              <a:t>z</a:t>
            </a:r>
            <a:r>
              <a:rPr lang="en-US" sz="1403" b="0" i="0" spc="32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(suc</a:t>
            </a:r>
            <a:r>
              <a:rPr lang="en-US" sz="1403" b="0" i="0" spc="31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32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beds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0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de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16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egis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2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Freeform 94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2" name="Picture 9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943" name="Freeform 943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4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945" name="Picture 9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946" name="Freeform 946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Rectangle 948"/>
          <p:cNvSpPr/>
          <p:nvPr/>
        </p:nvSpPr>
        <p:spPr>
          <a:xfrm>
            <a:off x="416051" y="308600"/>
            <a:ext cx="1457449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</a:t>
            </a:r>
            <a:r>
              <a:rPr lang="en-US" sz="2606" b="0" i="0" spc="-20" baseline="0" dirty="0">
                <a:latin typeface="Calibri"/>
              </a:rPr>
              <a:t>e</a:t>
            </a:r>
            <a:r>
              <a:rPr lang="en-US" sz="2606" b="0" i="0" spc="0" baseline="0" dirty="0">
                <a:latin typeface="Calibri"/>
              </a:rPr>
              <a:t>finitions</a:t>
            </a:r>
          </a:p>
        </p:txBody>
      </p:sp>
      <p:sp>
        <p:nvSpPr>
          <p:cNvPr id="950" name="Rectangle 950"/>
          <p:cNvSpPr/>
          <p:nvPr/>
        </p:nvSpPr>
        <p:spPr>
          <a:xfrm>
            <a:off x="270967" y="1059582"/>
            <a:ext cx="7559088" cy="459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403" b="0" i="0" spc="0" baseline="0" dirty="0">
                <a:solidFill>
                  <a:srgbClr val="D00040"/>
                </a:solidFill>
                <a:latin typeface="ArialMT"/>
              </a:rPr>
              <a:t>•	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Incidenc</a:t>
            </a:r>
            <a:r>
              <a:rPr lang="en-US" sz="1403" b="1" i="0" spc="496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492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3" b="1" i="0" spc="495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486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100</a:t>
            </a:r>
            <a:r>
              <a:rPr lang="en-US" sz="1403" b="1" i="0" spc="488" baseline="0" dirty="0">
                <a:solidFill>
                  <a:srgbClr val="0D0D0D"/>
                </a:solidFill>
                <a:latin typeface="Calibri-Bold"/>
              </a:rPr>
              <a:t>0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per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on-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ears</a:t>
            </a:r>
            <a:r>
              <a:rPr lang="en-US" sz="1403" b="1" i="0" spc="473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488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-1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49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49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9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ne</a:t>
            </a:r>
            <a:r>
              <a:rPr lang="en-US" sz="1403" b="0" i="0" spc="493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diagnosi</a:t>
            </a:r>
            <a:r>
              <a:rPr lang="en-US" sz="1403" b="0" i="0" spc="49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9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1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49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49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100</a:t>
            </a:r>
            <a:r>
              <a:rPr lang="en-US" sz="1403" b="0" i="0" spc="488" baseline="0" dirty="0">
                <a:solidFill>
                  <a:srgbClr val="0D0D0D"/>
                </a:solidFill>
                <a:latin typeface="Calibri"/>
              </a:rPr>
              <a:t>0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son</a:t>
            </a:r>
          </a:p>
          <a:p>
            <a:pPr marL="286511">
              <a:lnSpc>
                <a:spcPts val="1680"/>
              </a:lnSpc>
            </a:pP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1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0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3" b="0" i="0" spc="-93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.</a:t>
            </a:r>
          </a:p>
        </p:txBody>
      </p:sp>
      <p:sp>
        <p:nvSpPr>
          <p:cNvPr id="951" name="Rectangle 951"/>
          <p:cNvSpPr/>
          <p:nvPr/>
        </p:nvSpPr>
        <p:spPr>
          <a:xfrm>
            <a:off x="270967" y="1779662"/>
            <a:ext cx="7557807" cy="4597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1763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P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re</a:t>
            </a:r>
            <a:r>
              <a:rPr lang="en-US" sz="1406" b="1" i="0" spc="-29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alenc</a:t>
            </a:r>
            <a:r>
              <a:rPr lang="en-US" sz="1406" b="1" i="0" spc="316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6" b="1" i="0" spc="-12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6" b="1" i="0" spc="323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6" b="1" i="0" spc="326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pe</a:t>
            </a:r>
            <a:r>
              <a:rPr lang="en-US" sz="1406" b="1" i="0" spc="32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100</a:t>
            </a:r>
            <a:r>
              <a:rPr lang="en-US" sz="1406" b="1" i="0" spc="318" baseline="0" dirty="0">
                <a:solidFill>
                  <a:srgbClr val="0D0D0D"/>
                </a:solidFill>
                <a:latin typeface="Calibri-Bold"/>
              </a:rPr>
              <a:t>0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p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rsons)</a:t>
            </a:r>
            <a:r>
              <a:rPr lang="en-US" sz="1406" b="1" i="0" spc="319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6" b="0" i="0" spc="-12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325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6" b="0" i="0" spc="32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32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tie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33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6" b="0" i="0" spc="3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100</a:t>
            </a:r>
            <a:r>
              <a:rPr lang="en-US" sz="1406" b="0" i="0" spc="321" baseline="0" dirty="0">
                <a:solidFill>
                  <a:srgbClr val="0D0D0D"/>
                </a:solidFill>
                <a:latin typeface="Calibri"/>
              </a:rPr>
              <a:t>0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son</a:t>
            </a:r>
            <a:r>
              <a:rPr lang="en-US" sz="1406" b="0" i="0" spc="32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6" b="0" i="0" spc="316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6" b="0" i="0" spc="32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docume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ed</a:t>
            </a:r>
          </a:p>
          <a:p>
            <a:pPr marL="286511">
              <a:lnSpc>
                <a:spcPts val="1681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diagnosi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0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popul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try</a:t>
            </a:r>
          </a:p>
        </p:txBody>
      </p:sp>
      <p:sp>
        <p:nvSpPr>
          <p:cNvPr id="13" name="Rectangle 962">
            <a:extLst>
              <a:ext uri="{FF2B5EF4-FFF2-40B4-BE49-F238E27FC236}">
                <a16:creationId xmlns:a16="http://schemas.microsoft.com/office/drawing/2014/main" id="{EA586EAB-9226-42F2-A9DE-9138686D1B8D}"/>
              </a:ext>
            </a:extLst>
          </p:cNvPr>
          <p:cNvSpPr/>
          <p:nvPr/>
        </p:nvSpPr>
        <p:spPr>
          <a:xfrm>
            <a:off x="251520" y="2427734"/>
            <a:ext cx="289182" cy="10830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6511">
              <a:lnSpc>
                <a:spcPts val="1680"/>
              </a:lnSpc>
            </a:pPr>
            <a:endParaRPr lang="en-US" sz="1403" dirty="0">
              <a:solidFill>
                <a:srgbClr val="0D0D0D"/>
              </a:solidFill>
              <a:latin typeface="Calibri"/>
            </a:endParaRPr>
          </a:p>
          <a:p>
            <a:pPr marL="286511">
              <a:lnSpc>
                <a:spcPts val="1680"/>
              </a:lnSpc>
            </a:pPr>
            <a:endParaRPr lang="en-US" sz="1403" b="0" i="0" spc="0" baseline="0" dirty="0">
              <a:solidFill>
                <a:srgbClr val="0D0D0D"/>
              </a:solidFill>
              <a:latin typeface="Calibri"/>
            </a:endParaRPr>
          </a:p>
          <a:p>
            <a:pPr marL="286511">
              <a:lnSpc>
                <a:spcPts val="1680"/>
              </a:lnSpc>
            </a:pPr>
            <a:endParaRPr lang="en-US" sz="1403" dirty="0">
              <a:solidFill>
                <a:srgbClr val="0D0D0D"/>
              </a:solidFill>
              <a:latin typeface="Calibri"/>
            </a:endParaRPr>
          </a:p>
          <a:p>
            <a:pPr marL="286511">
              <a:lnSpc>
                <a:spcPts val="1680"/>
              </a:lnSpc>
            </a:pPr>
            <a:endParaRPr lang="en-US" sz="1403" b="0" i="0" spc="0" baseline="0" dirty="0">
              <a:solidFill>
                <a:srgbClr val="0D0D0D"/>
              </a:solidFill>
              <a:latin typeface="Calibri"/>
            </a:endParaRPr>
          </a:p>
          <a:p>
            <a:pPr marL="286511">
              <a:lnSpc>
                <a:spcPts val="1680"/>
              </a:lnSpc>
            </a:pPr>
            <a:endParaRPr lang="en-US" sz="1403" b="0" i="0" spc="0" baseline="0" dirty="0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14" name="Rectangle 983">
            <a:extLst>
              <a:ext uri="{FF2B5EF4-FFF2-40B4-BE49-F238E27FC236}">
                <a16:creationId xmlns:a16="http://schemas.microsoft.com/office/drawing/2014/main" id="{FFA626CA-EA91-482E-A136-77F01641D1CA}"/>
              </a:ext>
            </a:extLst>
          </p:cNvPr>
          <p:cNvSpPr/>
          <p:nvPr/>
        </p:nvSpPr>
        <p:spPr>
          <a:xfrm>
            <a:off x="380483" y="3842758"/>
            <a:ext cx="7584174" cy="6726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-35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2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28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len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th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of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st</a:t>
            </a:r>
            <a:r>
              <a:rPr lang="en-US" sz="1403" b="1" i="0" spc="-21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in hospital</a:t>
            </a:r>
            <a:r>
              <a:rPr lang="en-US" sz="1403" b="1" i="0" spc="-40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primarily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due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to HF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: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len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 is 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alcul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ed 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 dividing </a:t>
            </a:r>
          </a:p>
          <a:p>
            <a:pPr marL="172211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number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bed-d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 due 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HF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 the number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discha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 during the 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ear in a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 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 or </a:t>
            </a:r>
          </a:p>
          <a:p>
            <a:pPr marL="172211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health 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em.</a:t>
            </a:r>
          </a:p>
        </p:txBody>
      </p:sp>
      <p:sp>
        <p:nvSpPr>
          <p:cNvPr id="15" name="Rectangle 962">
            <a:extLst>
              <a:ext uri="{FF2B5EF4-FFF2-40B4-BE49-F238E27FC236}">
                <a16:creationId xmlns:a16="http://schemas.microsoft.com/office/drawing/2014/main" id="{7E7B4445-A61A-4BE6-B00F-4477C3BA2321}"/>
              </a:ext>
            </a:extLst>
          </p:cNvPr>
          <p:cNvSpPr/>
          <p:nvPr/>
        </p:nvSpPr>
        <p:spPr>
          <a:xfrm>
            <a:off x="251520" y="2624764"/>
            <a:ext cx="8104976" cy="10824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Num</a:t>
            </a:r>
            <a:r>
              <a:rPr lang="en-US" sz="1403" b="1" i="0" spc="-11" baseline="0" dirty="0" err="1">
                <a:solidFill>
                  <a:srgbClr val="0D0D0D"/>
                </a:solidFill>
                <a:latin typeface="Calibri-Bold"/>
              </a:rPr>
              <a:t>b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391" baseline="0" dirty="0" err="1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384" baseline="0" dirty="0" err="1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HF-</a:t>
            </a:r>
            <a:r>
              <a:rPr lang="en-US" sz="1403" b="1" i="0" spc="-18" baseline="0" dirty="0" err="1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ela</a:t>
            </a:r>
            <a:r>
              <a:rPr lang="en-US" sz="1403" b="1" i="0" spc="-19" baseline="0" dirty="0" err="1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385" baseline="0" dirty="0" err="1">
                <a:solidFill>
                  <a:srgbClr val="0D0D0D"/>
                </a:solidFill>
                <a:latin typeface="Calibri-Bold"/>
              </a:rPr>
              <a:t>d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hospi</a:t>
            </a:r>
            <a:r>
              <a:rPr lang="en-US" sz="1403" b="1" i="0" spc="-19" baseline="0" dirty="0" err="1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391" baseline="0" dirty="0" err="1">
                <a:solidFill>
                  <a:srgbClr val="0D0D0D"/>
                </a:solidFill>
                <a:latin typeface="Calibri-Bold"/>
              </a:rPr>
              <a:t>l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discha</a:t>
            </a:r>
            <a:r>
              <a:rPr lang="en-US" sz="1403" b="1" i="0" spc="-15" baseline="0" dirty="0" err="1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-16" baseline="0" dirty="0" err="1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es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 (per million people)</a:t>
            </a:r>
            <a:r>
              <a:rPr lang="en-US" sz="1403" b="1" i="0" spc="380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1" i="0" spc="-119" baseline="0" dirty="0" err="1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dirty="0" err="1">
                <a:solidFill>
                  <a:srgbClr val="0D0D0D"/>
                </a:solidFill>
              </a:rPr>
              <a:t>umbe</a:t>
            </a:r>
            <a:r>
              <a:rPr lang="en-US" sz="1403" spc="396" dirty="0" err="1">
                <a:solidFill>
                  <a:srgbClr val="0D0D0D"/>
                </a:solidFill>
              </a:rPr>
              <a:t>r</a:t>
            </a:r>
            <a:r>
              <a:rPr lang="en-US" sz="1403" dirty="0" err="1">
                <a:solidFill>
                  <a:srgbClr val="0D0D0D"/>
                </a:solidFill>
              </a:rPr>
              <a:t>o</a:t>
            </a:r>
            <a:r>
              <a:rPr lang="en-US" sz="1403" spc="389" dirty="0" err="1">
                <a:solidFill>
                  <a:srgbClr val="0D0D0D"/>
                </a:solidFill>
              </a:rPr>
              <a:t>f</a:t>
            </a:r>
            <a:r>
              <a:rPr lang="en-US" sz="1403" dirty="0" err="1">
                <a:solidFill>
                  <a:srgbClr val="0D0D0D"/>
                </a:solidFill>
              </a:rPr>
              <a:t>HF-</a:t>
            </a:r>
            <a:r>
              <a:rPr lang="en-US" sz="1403" spc="-22" dirty="0" err="1">
                <a:solidFill>
                  <a:srgbClr val="0D0D0D"/>
                </a:solidFill>
              </a:rPr>
              <a:t>r</a:t>
            </a:r>
            <a:r>
              <a:rPr lang="en-US" sz="1403" dirty="0" err="1">
                <a:solidFill>
                  <a:srgbClr val="0D0D0D"/>
                </a:solidFill>
              </a:rPr>
              <a:t>el</a:t>
            </a:r>
            <a:r>
              <a:rPr lang="en-US" sz="1403" spc="-14" dirty="0" err="1">
                <a:solidFill>
                  <a:srgbClr val="0D0D0D"/>
                </a:solidFill>
              </a:rPr>
              <a:t>at</a:t>
            </a:r>
            <a:r>
              <a:rPr lang="en-US" sz="1403" dirty="0" err="1">
                <a:solidFill>
                  <a:srgbClr val="0D0D0D"/>
                </a:solidFill>
              </a:rPr>
              <a:t>e</a:t>
            </a:r>
            <a:r>
              <a:rPr lang="en-US" sz="1403" spc="375" dirty="0" err="1">
                <a:solidFill>
                  <a:srgbClr val="0D0D0D"/>
                </a:solidFill>
              </a:rPr>
              <a:t>d</a:t>
            </a:r>
            <a:r>
              <a:rPr lang="en-US" sz="1403" dirty="0" err="1">
                <a:solidFill>
                  <a:srgbClr val="0D0D0D"/>
                </a:solidFill>
              </a:rPr>
              <a:t>hospita</a:t>
            </a:r>
            <a:r>
              <a:rPr lang="en-US" sz="1403" spc="397" dirty="0" err="1">
                <a:solidFill>
                  <a:srgbClr val="0D0D0D"/>
                </a:solidFill>
              </a:rPr>
              <a:t>l</a:t>
            </a:r>
            <a:r>
              <a:rPr lang="en-US" sz="1403" dirty="0" err="1">
                <a:solidFill>
                  <a:srgbClr val="0D0D0D"/>
                </a:solidFill>
              </a:rPr>
              <a:t>discha</a:t>
            </a:r>
            <a:r>
              <a:rPr lang="en-US" sz="1403" spc="-22" dirty="0" err="1">
                <a:solidFill>
                  <a:srgbClr val="0D0D0D"/>
                </a:solidFill>
              </a:rPr>
              <a:t>r</a:t>
            </a:r>
            <a:r>
              <a:rPr lang="en-US" sz="1403" spc="-12" dirty="0" err="1">
                <a:solidFill>
                  <a:srgbClr val="0D0D0D"/>
                </a:solidFill>
              </a:rPr>
              <a:t>g</a:t>
            </a:r>
            <a:r>
              <a:rPr lang="en-US" sz="1403" dirty="0" err="1">
                <a:solidFill>
                  <a:srgbClr val="0D0D0D"/>
                </a:solidFill>
              </a:rPr>
              <a:t>es</a:t>
            </a:r>
            <a:r>
              <a:rPr lang="en-US" sz="1403" dirty="0">
                <a:solidFill>
                  <a:srgbClr val="0D0D0D"/>
                </a:solidFill>
              </a:rPr>
              <a:t> </a:t>
            </a:r>
          </a:p>
          <a:p>
            <a:r>
              <a:rPr lang="en-US" sz="1403" dirty="0">
                <a:solidFill>
                  <a:srgbClr val="0D0D0D"/>
                </a:solidFill>
              </a:rPr>
              <a:t>       (per million people)</a:t>
            </a:r>
            <a:r>
              <a:rPr lang="en-US" sz="1403" spc="390" dirty="0">
                <a:solidFill>
                  <a:srgbClr val="0D0D0D"/>
                </a:solidFill>
              </a:rPr>
              <a:t>.</a:t>
            </a:r>
            <a:r>
              <a:rPr lang="en-US" sz="1403" dirty="0">
                <a:solidFill>
                  <a:srgbClr val="0D0D0D"/>
                </a:solidFill>
              </a:rPr>
              <a:t>A </a:t>
            </a:r>
            <a:r>
              <a:rPr lang="en-US" sz="1406" dirty="0">
                <a:solidFill>
                  <a:srgbClr val="0D0D0D"/>
                </a:solidFill>
              </a:rPr>
              <a:t>hospi</a:t>
            </a:r>
            <a:r>
              <a:rPr lang="en-US" sz="1406" spc="-14" dirty="0">
                <a:solidFill>
                  <a:srgbClr val="0D0D0D"/>
                </a:solidFill>
              </a:rPr>
              <a:t>t</a:t>
            </a:r>
            <a:r>
              <a:rPr lang="en-US" sz="1406" dirty="0">
                <a:solidFill>
                  <a:srgbClr val="0D0D0D"/>
                </a:solidFill>
              </a:rPr>
              <a:t>a</a:t>
            </a:r>
            <a:r>
              <a:rPr lang="en-US" sz="1406" spc="516" dirty="0">
                <a:solidFill>
                  <a:srgbClr val="0D0D0D"/>
                </a:solidFill>
              </a:rPr>
              <a:t>l</a:t>
            </a:r>
            <a:r>
              <a:rPr lang="en-US" sz="1406" dirty="0">
                <a:solidFill>
                  <a:srgbClr val="0D0D0D"/>
                </a:solidFill>
              </a:rPr>
              <a:t>discha</a:t>
            </a:r>
            <a:r>
              <a:rPr lang="en-US" sz="1406" spc="-19" dirty="0">
                <a:solidFill>
                  <a:srgbClr val="0D0D0D"/>
                </a:solidFill>
              </a:rPr>
              <a:t>r</a:t>
            </a:r>
            <a:r>
              <a:rPr lang="en-US" sz="1406" spc="-12" dirty="0">
                <a:solidFill>
                  <a:srgbClr val="0D0D0D"/>
                </a:solidFill>
              </a:rPr>
              <a:t>g</a:t>
            </a:r>
            <a:r>
              <a:rPr lang="en-US" sz="1406" spc="500" dirty="0">
                <a:solidFill>
                  <a:srgbClr val="0D0D0D"/>
                </a:solidFill>
              </a:rPr>
              <a:t>e</a:t>
            </a:r>
            <a:r>
              <a:rPr lang="en-US" sz="1406" dirty="0">
                <a:solidFill>
                  <a:srgbClr val="0D0D0D"/>
                </a:solidFill>
              </a:rPr>
              <a:t>i</a:t>
            </a:r>
            <a:r>
              <a:rPr lang="en-US" sz="1406" spc="530" dirty="0">
                <a:solidFill>
                  <a:srgbClr val="0D0D0D"/>
                </a:solidFill>
              </a:rPr>
              <a:t>s</a:t>
            </a:r>
            <a:r>
              <a:rPr lang="en-US" sz="1406" dirty="0">
                <a:solidFill>
                  <a:srgbClr val="0D0D0D"/>
                </a:solidFill>
              </a:rPr>
              <a:t>th</a:t>
            </a:r>
            <a:r>
              <a:rPr lang="en-US" sz="1406" spc="511" dirty="0">
                <a:solidFill>
                  <a:srgbClr val="0D0D0D"/>
                </a:solidFill>
              </a:rPr>
              <a:t>e</a:t>
            </a:r>
            <a:r>
              <a:rPr lang="en-US" sz="1406" spc="-21" dirty="0">
                <a:solidFill>
                  <a:srgbClr val="0D0D0D"/>
                </a:solidFill>
              </a:rPr>
              <a:t>f</a:t>
            </a:r>
            <a:r>
              <a:rPr lang="en-US" sz="1406" dirty="0">
                <a:solidFill>
                  <a:srgbClr val="0D0D0D"/>
                </a:solidFill>
              </a:rPr>
              <a:t>orma</a:t>
            </a:r>
            <a:r>
              <a:rPr lang="en-US" sz="1406" spc="516" dirty="0">
                <a:solidFill>
                  <a:srgbClr val="0D0D0D"/>
                </a:solidFill>
              </a:rPr>
              <a:t>l</a:t>
            </a:r>
            <a:r>
              <a:rPr lang="en-US" sz="1406" spc="-21" dirty="0">
                <a:solidFill>
                  <a:srgbClr val="0D0D0D"/>
                </a:solidFill>
              </a:rPr>
              <a:t>r</a:t>
            </a:r>
            <a:r>
              <a:rPr lang="en-US" sz="1406" dirty="0">
                <a:solidFill>
                  <a:srgbClr val="0D0D0D"/>
                </a:solidFill>
              </a:rPr>
              <a:t>eleas</a:t>
            </a:r>
            <a:r>
              <a:rPr lang="en-US" sz="1406" spc="504" dirty="0">
                <a:solidFill>
                  <a:srgbClr val="0D0D0D"/>
                </a:solidFill>
              </a:rPr>
              <a:t>e</a:t>
            </a:r>
            <a:r>
              <a:rPr lang="en-US" sz="1406" dirty="0">
                <a:solidFill>
                  <a:srgbClr val="0D0D0D"/>
                </a:solidFill>
              </a:rPr>
              <a:t>o</a:t>
            </a:r>
            <a:r>
              <a:rPr lang="en-US" sz="1406" spc="519" dirty="0">
                <a:solidFill>
                  <a:srgbClr val="0D0D0D"/>
                </a:solidFill>
              </a:rPr>
              <a:t>f</a:t>
            </a:r>
            <a:r>
              <a:rPr lang="en-US" sz="1406" spc="514" dirty="0">
                <a:solidFill>
                  <a:srgbClr val="0D0D0D"/>
                </a:solidFill>
              </a:rPr>
              <a:t>a</a:t>
            </a:r>
            <a:r>
              <a:rPr lang="en-US" sz="1406" dirty="0">
                <a:solidFill>
                  <a:srgbClr val="0D0D0D"/>
                </a:solidFill>
              </a:rPr>
              <a:t>p</a:t>
            </a:r>
            <a:r>
              <a:rPr lang="en-US" sz="1406" spc="-14" dirty="0">
                <a:solidFill>
                  <a:srgbClr val="0D0D0D"/>
                </a:solidFill>
              </a:rPr>
              <a:t>a</a:t>
            </a:r>
            <a:r>
              <a:rPr lang="en-US" sz="1406" dirty="0">
                <a:solidFill>
                  <a:srgbClr val="0D0D0D"/>
                </a:solidFill>
              </a:rPr>
              <a:t>tie</a:t>
            </a:r>
            <a:r>
              <a:rPr lang="en-US" sz="1406" spc="-18" dirty="0">
                <a:solidFill>
                  <a:srgbClr val="0D0D0D"/>
                </a:solidFill>
              </a:rPr>
              <a:t>n</a:t>
            </a:r>
            <a:r>
              <a:rPr lang="en-US" sz="1406" spc="513" dirty="0">
                <a:solidFill>
                  <a:srgbClr val="0D0D0D"/>
                </a:solidFill>
              </a:rPr>
              <a:t>t</a:t>
            </a:r>
            <a:r>
              <a:rPr lang="en-US" sz="1406" dirty="0">
                <a:solidFill>
                  <a:srgbClr val="0D0D0D"/>
                </a:solidFill>
              </a:rPr>
              <a:t>f</a:t>
            </a:r>
            <a:r>
              <a:rPr lang="en-US" sz="1406" spc="-19" dirty="0">
                <a:solidFill>
                  <a:srgbClr val="0D0D0D"/>
                </a:solidFill>
              </a:rPr>
              <a:t>r</a:t>
            </a:r>
            <a:r>
              <a:rPr lang="en-US" sz="1406" dirty="0">
                <a:solidFill>
                  <a:srgbClr val="0D0D0D"/>
                </a:solidFill>
              </a:rPr>
              <a:t>o</a:t>
            </a:r>
            <a:r>
              <a:rPr lang="en-US" sz="1406" spc="511" dirty="0">
                <a:solidFill>
                  <a:srgbClr val="0D0D0D"/>
                </a:solidFill>
              </a:rPr>
              <a:t>m</a:t>
            </a:r>
            <a:r>
              <a:rPr lang="en-US" sz="1406" spc="516" dirty="0">
                <a:solidFill>
                  <a:srgbClr val="0D0D0D"/>
                </a:solidFill>
              </a:rPr>
              <a:t>a</a:t>
            </a:r>
            <a:r>
              <a:rPr lang="en-US" sz="1406" dirty="0">
                <a:solidFill>
                  <a:srgbClr val="0D0D0D"/>
                </a:solidFill>
              </a:rPr>
              <a:t>hospi</a:t>
            </a:r>
            <a:r>
              <a:rPr lang="en-US" sz="1406" spc="-14" dirty="0">
                <a:solidFill>
                  <a:srgbClr val="0D0D0D"/>
                </a:solidFill>
              </a:rPr>
              <a:t>t</a:t>
            </a:r>
            <a:r>
              <a:rPr lang="en-US" sz="1406" dirty="0">
                <a:solidFill>
                  <a:srgbClr val="0D0D0D"/>
                </a:solidFill>
              </a:rPr>
              <a:t>al</a:t>
            </a:r>
            <a:r>
              <a:rPr lang="en-US" sz="1406" spc="521" dirty="0">
                <a:solidFill>
                  <a:srgbClr val="0D0D0D"/>
                </a:solidFill>
              </a:rPr>
              <a:t>.</a:t>
            </a:r>
            <a:r>
              <a:rPr lang="en-US" sz="1406" dirty="0">
                <a:solidFill>
                  <a:srgbClr val="0D0D0D"/>
                </a:solidFill>
              </a:rPr>
              <a:t>I</a:t>
            </a:r>
            <a:r>
              <a:rPr lang="en-US" sz="1406" spc="512" dirty="0">
                <a:solidFill>
                  <a:srgbClr val="0D0D0D"/>
                </a:solidFill>
              </a:rPr>
              <a:t>t</a:t>
            </a:r>
            <a:r>
              <a:rPr lang="en-US" sz="1406" dirty="0">
                <a:solidFill>
                  <a:srgbClr val="0D0D0D"/>
                </a:solidFill>
              </a:rPr>
              <a:t>include</a:t>
            </a:r>
            <a:r>
              <a:rPr lang="en-US" sz="1406" spc="532" dirty="0">
                <a:solidFill>
                  <a:srgbClr val="0D0D0D"/>
                </a:solidFill>
              </a:rPr>
              <a:t>s</a:t>
            </a:r>
          </a:p>
          <a:p>
            <a:r>
              <a:rPr lang="en-US" sz="1406" spc="532" dirty="0">
                <a:solidFill>
                  <a:srgbClr val="0D0D0D"/>
                </a:solidFill>
              </a:rPr>
              <a:t>   </a:t>
            </a:r>
            <a:r>
              <a:rPr lang="en-US" sz="1406" dirty="0">
                <a:solidFill>
                  <a:srgbClr val="0D0D0D"/>
                </a:solidFill>
              </a:rPr>
              <a:t>discha</a:t>
            </a:r>
            <a:r>
              <a:rPr lang="en-US" sz="1406" spc="-23" dirty="0">
                <a:solidFill>
                  <a:srgbClr val="0D0D0D"/>
                </a:solidFill>
              </a:rPr>
              <a:t>r</a:t>
            </a:r>
            <a:r>
              <a:rPr lang="en-US" sz="1406" dirty="0">
                <a:solidFill>
                  <a:srgbClr val="0D0D0D"/>
                </a:solidFill>
              </a:rPr>
              <a:t>ges </a:t>
            </a:r>
            <a:r>
              <a:rPr lang="en-US" sz="1403" dirty="0">
                <a:solidFill>
                  <a:srgbClr val="0D0D0D"/>
                </a:solidFill>
              </a:rPr>
              <a:t>f</a:t>
            </a:r>
            <a:r>
              <a:rPr lang="en-US" sz="1403" spc="-18" dirty="0">
                <a:solidFill>
                  <a:srgbClr val="0D0D0D"/>
                </a:solidFill>
              </a:rPr>
              <a:t>r</a:t>
            </a:r>
            <a:r>
              <a:rPr lang="en-US" sz="1403" dirty="0">
                <a:solidFill>
                  <a:srgbClr val="0D0D0D"/>
                </a:solidFill>
              </a:rPr>
              <a:t>o</a:t>
            </a:r>
            <a:r>
              <a:rPr lang="en-US" sz="1403" spc="402" dirty="0">
                <a:solidFill>
                  <a:srgbClr val="0D0D0D"/>
                </a:solidFill>
              </a:rPr>
              <a:t>m</a:t>
            </a:r>
            <a:r>
              <a:rPr lang="en-US" sz="1403" dirty="0">
                <a:solidFill>
                  <a:srgbClr val="0D0D0D"/>
                </a:solidFill>
              </a:rPr>
              <a:t>al</a:t>
            </a:r>
            <a:r>
              <a:rPr lang="en-US" sz="1403" spc="409" dirty="0">
                <a:solidFill>
                  <a:srgbClr val="0D0D0D"/>
                </a:solidFill>
              </a:rPr>
              <a:t>l</a:t>
            </a:r>
            <a:r>
              <a:rPr lang="en-US" sz="1403" dirty="0">
                <a:solidFill>
                  <a:srgbClr val="0D0D0D"/>
                </a:solidFill>
              </a:rPr>
              <a:t>hospi</a:t>
            </a:r>
            <a:r>
              <a:rPr lang="en-US" sz="1403" spc="-15" dirty="0">
                <a:solidFill>
                  <a:srgbClr val="0D0D0D"/>
                </a:solidFill>
              </a:rPr>
              <a:t>t</a:t>
            </a:r>
            <a:r>
              <a:rPr lang="en-US" sz="1403" dirty="0">
                <a:solidFill>
                  <a:srgbClr val="0D0D0D"/>
                </a:solidFill>
              </a:rPr>
              <a:t>als</a:t>
            </a:r>
            <a:r>
              <a:rPr lang="en-US" sz="1403" spc="407" dirty="0">
                <a:solidFill>
                  <a:srgbClr val="0D0D0D"/>
                </a:solidFill>
              </a:rPr>
              <a:t>,</a:t>
            </a:r>
            <a:r>
              <a:rPr lang="en-US" sz="1403" dirty="0">
                <a:solidFill>
                  <a:srgbClr val="0D0D0D"/>
                </a:solidFill>
              </a:rPr>
              <a:t>includin</a:t>
            </a:r>
            <a:r>
              <a:rPr lang="en-US" sz="1403" spc="407" dirty="0">
                <a:solidFill>
                  <a:srgbClr val="0D0D0D"/>
                </a:solidFill>
              </a:rPr>
              <a:t>g</a:t>
            </a:r>
            <a:r>
              <a:rPr lang="en-US" sz="1403" dirty="0">
                <a:solidFill>
                  <a:srgbClr val="0D0D0D"/>
                </a:solidFill>
              </a:rPr>
              <a:t>gene</a:t>
            </a:r>
            <a:r>
              <a:rPr lang="en-US" sz="1403" spc="-25" dirty="0">
                <a:solidFill>
                  <a:srgbClr val="0D0D0D"/>
                </a:solidFill>
              </a:rPr>
              <a:t>r</a:t>
            </a:r>
            <a:r>
              <a:rPr lang="en-US" sz="1403" dirty="0">
                <a:solidFill>
                  <a:srgbClr val="0D0D0D"/>
                </a:solidFill>
              </a:rPr>
              <a:t>a</a:t>
            </a:r>
            <a:r>
              <a:rPr lang="en-US" sz="1403" spc="422" dirty="0">
                <a:solidFill>
                  <a:srgbClr val="0D0D0D"/>
                </a:solidFill>
              </a:rPr>
              <a:t>l</a:t>
            </a:r>
            <a:r>
              <a:rPr lang="en-US" sz="1403" dirty="0">
                <a:solidFill>
                  <a:srgbClr val="0D0D0D"/>
                </a:solidFill>
              </a:rPr>
              <a:t>hospi</a:t>
            </a:r>
            <a:r>
              <a:rPr lang="en-US" sz="1403" spc="-14" dirty="0">
                <a:solidFill>
                  <a:srgbClr val="0D0D0D"/>
                </a:solidFill>
              </a:rPr>
              <a:t>t</a:t>
            </a:r>
            <a:r>
              <a:rPr lang="en-US" sz="1403" dirty="0">
                <a:solidFill>
                  <a:srgbClr val="0D0D0D"/>
                </a:solidFill>
              </a:rPr>
              <a:t>als</a:t>
            </a:r>
            <a:r>
              <a:rPr lang="en-US" sz="1403" spc="412" dirty="0">
                <a:solidFill>
                  <a:srgbClr val="0D0D0D"/>
                </a:solidFill>
              </a:rPr>
              <a:t>,</a:t>
            </a:r>
            <a:r>
              <a:rPr lang="en-US" sz="1403" dirty="0">
                <a:solidFill>
                  <a:srgbClr val="0D0D0D"/>
                </a:solidFill>
              </a:rPr>
              <a:t>an</a:t>
            </a:r>
            <a:r>
              <a:rPr lang="en-US" sz="1403" spc="405" dirty="0">
                <a:solidFill>
                  <a:srgbClr val="0D0D0D"/>
                </a:solidFill>
              </a:rPr>
              <a:t>d</a:t>
            </a:r>
            <a:r>
              <a:rPr lang="en-US" sz="1403" dirty="0">
                <a:solidFill>
                  <a:srgbClr val="0D0D0D"/>
                </a:solidFill>
              </a:rPr>
              <a:t>othe</a:t>
            </a:r>
            <a:r>
              <a:rPr lang="en-US" sz="1403" spc="408" dirty="0">
                <a:solidFill>
                  <a:srgbClr val="0D0D0D"/>
                </a:solidFill>
              </a:rPr>
              <a:t>r</a:t>
            </a:r>
            <a:r>
              <a:rPr lang="en-US" sz="1403" dirty="0">
                <a:solidFill>
                  <a:srgbClr val="0D0D0D"/>
                </a:solidFill>
              </a:rPr>
              <a:t>speciali</a:t>
            </a:r>
            <a:r>
              <a:rPr lang="en-US" sz="1403" spc="-36" dirty="0">
                <a:solidFill>
                  <a:srgbClr val="0D0D0D"/>
                </a:solidFill>
              </a:rPr>
              <a:t>z</a:t>
            </a:r>
            <a:r>
              <a:rPr lang="en-US" sz="1403" dirty="0">
                <a:solidFill>
                  <a:srgbClr val="0D0D0D"/>
                </a:solidFill>
              </a:rPr>
              <a:t>e</a:t>
            </a:r>
            <a:r>
              <a:rPr lang="en-US" sz="1403" spc="415" dirty="0">
                <a:solidFill>
                  <a:srgbClr val="0D0D0D"/>
                </a:solidFill>
              </a:rPr>
              <a:t>d</a:t>
            </a:r>
            <a:r>
              <a:rPr lang="en-US" sz="1403" dirty="0">
                <a:solidFill>
                  <a:srgbClr val="0D0D0D"/>
                </a:solidFill>
              </a:rPr>
              <a:t>hospi</a:t>
            </a:r>
            <a:r>
              <a:rPr lang="en-US" sz="1403" spc="-12" dirty="0">
                <a:solidFill>
                  <a:srgbClr val="0D0D0D"/>
                </a:solidFill>
              </a:rPr>
              <a:t>t</a:t>
            </a:r>
            <a:r>
              <a:rPr lang="en-US" sz="1403" dirty="0">
                <a:solidFill>
                  <a:srgbClr val="0D0D0D"/>
                </a:solidFill>
              </a:rPr>
              <a:t>al</a:t>
            </a:r>
            <a:r>
              <a:rPr lang="en-US" sz="1403" spc="415" dirty="0">
                <a:solidFill>
                  <a:srgbClr val="0D0D0D"/>
                </a:solidFill>
              </a:rPr>
              <a:t>s</a:t>
            </a:r>
            <a:r>
              <a:rPr lang="en-US" sz="1403" dirty="0">
                <a:solidFill>
                  <a:srgbClr val="0D0D0D"/>
                </a:solidFill>
              </a:rPr>
              <a:t>wit</a:t>
            </a:r>
            <a:r>
              <a:rPr lang="en-US" sz="1403" spc="425" dirty="0">
                <a:solidFill>
                  <a:srgbClr val="0D0D0D"/>
                </a:solidFill>
              </a:rPr>
              <a:t>h</a:t>
            </a:r>
            <a:r>
              <a:rPr lang="en-US" sz="1403" spc="410" dirty="0">
                <a:solidFill>
                  <a:srgbClr val="0D0D0D"/>
                </a:solidFill>
              </a:rPr>
              <a:t>a</a:t>
            </a:r>
            <a:r>
              <a:rPr lang="en-US" sz="1403" dirty="0">
                <a:solidFill>
                  <a:srgbClr val="0D0D0D"/>
                </a:solidFill>
              </a:rPr>
              <a:t>primary</a:t>
            </a:r>
          </a:p>
          <a:p>
            <a:pPr marL="286511">
              <a:lnSpc>
                <a:spcPts val="1680"/>
              </a:lnSpc>
            </a:pPr>
            <a:r>
              <a:rPr lang="en-US" sz="1403" dirty="0" err="1">
                <a:solidFill>
                  <a:srgbClr val="0D0D0D"/>
                </a:solidFill>
              </a:rPr>
              <a:t>diagnosi</a:t>
            </a:r>
            <a:r>
              <a:rPr lang="en-US" sz="1403" spc="332" dirty="0" err="1">
                <a:solidFill>
                  <a:srgbClr val="0D0D0D"/>
                </a:solidFill>
              </a:rPr>
              <a:t>s</a:t>
            </a:r>
            <a:r>
              <a:rPr lang="en-US" sz="1403" dirty="0" err="1">
                <a:solidFill>
                  <a:srgbClr val="0D0D0D"/>
                </a:solidFill>
              </a:rPr>
              <a:t>o</a:t>
            </a:r>
            <a:r>
              <a:rPr lang="en-US" sz="1403" spc="303" dirty="0" err="1">
                <a:solidFill>
                  <a:srgbClr val="0D0D0D"/>
                </a:solidFill>
              </a:rPr>
              <a:t>f</a:t>
            </a:r>
            <a:r>
              <a:rPr lang="en-US" sz="1403" dirty="0" err="1">
                <a:solidFill>
                  <a:srgbClr val="0D0D0D"/>
                </a:solidFill>
              </a:rPr>
              <a:t>H</a:t>
            </a:r>
            <a:r>
              <a:rPr lang="en-US" sz="1403" spc="-128" dirty="0" err="1">
                <a:solidFill>
                  <a:srgbClr val="0D0D0D"/>
                </a:solidFill>
              </a:rPr>
              <a:t>F</a:t>
            </a:r>
            <a:r>
              <a:rPr lang="en-US" sz="1403" dirty="0">
                <a:solidFill>
                  <a:srgbClr val="0D0D0D"/>
                </a:solidFill>
              </a:rPr>
              <a:t>.</a:t>
            </a:r>
          </a:p>
          <a:p>
            <a:pPr marL="0"/>
            <a:endParaRPr lang="en-US" sz="1403" b="0" i="0" spc="0" baseline="0" dirty="0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Freeform 96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4" name="Picture 96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965" name="Freeform 965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6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967" name="Picture 9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968" name="Freeform 968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Rectangle 970"/>
          <p:cNvSpPr/>
          <p:nvPr/>
        </p:nvSpPr>
        <p:spPr>
          <a:xfrm>
            <a:off x="270967" y="92990"/>
            <a:ext cx="1456438" cy="3968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4" b="0" i="0" spc="0" baseline="0" dirty="0">
                <a:latin typeface="Calibri"/>
              </a:rPr>
              <a:t>D</a:t>
            </a:r>
            <a:r>
              <a:rPr lang="en-US" sz="2604" b="0" i="0" spc="-18" baseline="0" dirty="0">
                <a:latin typeface="Calibri"/>
              </a:rPr>
              <a:t>e</a:t>
            </a:r>
            <a:r>
              <a:rPr lang="en-US" sz="2604" b="0" i="0" spc="0" baseline="0" dirty="0">
                <a:latin typeface="Calibri"/>
              </a:rPr>
              <a:t>finitions</a:t>
            </a:r>
          </a:p>
        </p:txBody>
      </p:sp>
      <p:sp>
        <p:nvSpPr>
          <p:cNvPr id="972" name="Rectangle 972"/>
          <p:cNvSpPr/>
          <p:nvPr/>
        </p:nvSpPr>
        <p:spPr>
          <a:xfrm>
            <a:off x="405548" y="1899322"/>
            <a:ext cx="7369899" cy="672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7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Hospitals</a:t>
            </a:r>
            <a:r>
              <a:rPr lang="en-US" sz="1403" b="1" i="0" spc="-2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with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-21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-28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ailability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to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obtain</a:t>
            </a:r>
            <a:r>
              <a:rPr lang="en-US" sz="1403" b="1" i="0" spc="-3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BNP (NT-proBNP)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in ER (per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million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-20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: The number of </a:t>
            </a:r>
          </a:p>
          <a:p>
            <a:pPr marL="286816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 with the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apacity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h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the measu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BNP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NT-p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oBN</a:t>
            </a:r>
            <a:r>
              <a:rPr lang="en-US" sz="1403" b="0" i="0" spc="276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ailable 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 </a:t>
            </a:r>
          </a:p>
          <a:p>
            <a:pPr marL="286816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admi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ed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the Eme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ency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oom;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essed as crude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per million people. </a:t>
            </a:r>
          </a:p>
        </p:txBody>
      </p:sp>
      <p:sp>
        <p:nvSpPr>
          <p:cNvPr id="14" name="Rectangle 985">
            <a:extLst>
              <a:ext uri="{FF2B5EF4-FFF2-40B4-BE49-F238E27FC236}">
                <a16:creationId xmlns:a16="http://schemas.microsoft.com/office/drawing/2014/main" id="{D034CE4E-257B-4748-ACC3-6053112030F4}"/>
              </a:ext>
            </a:extLst>
          </p:cNvPr>
          <p:cNvSpPr/>
          <p:nvPr/>
        </p:nvSpPr>
        <p:spPr>
          <a:xfrm>
            <a:off x="396240" y="945139"/>
            <a:ext cx="7628808" cy="672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Hospitals</a:t>
            </a:r>
            <a:r>
              <a:rPr lang="en-US" sz="1403" b="1" i="0" spc="-2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with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dedicated</a:t>
            </a:r>
            <a:r>
              <a:rPr lang="en-US" sz="1403" b="1" i="0" spc="-3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HF cente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279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(per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million people):</a:t>
            </a:r>
            <a:r>
              <a:rPr lang="en-US" sz="1403" b="1" i="0" spc="-25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number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 with specific 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ooms </a:t>
            </a:r>
          </a:p>
          <a:p>
            <a:pPr marL="1722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and a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eam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health 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28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essionals dedi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ed (full or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part time)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the diagnosis and 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 of </a:t>
            </a:r>
          </a:p>
          <a:p>
            <a:pPr marL="1722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 with HF;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essed as crude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per million people</a:t>
            </a:r>
          </a:p>
        </p:txBody>
      </p:sp>
      <p:sp>
        <p:nvSpPr>
          <p:cNvPr id="15" name="Rectangle 1000">
            <a:extLst>
              <a:ext uri="{FF2B5EF4-FFF2-40B4-BE49-F238E27FC236}">
                <a16:creationId xmlns:a16="http://schemas.microsoft.com/office/drawing/2014/main" id="{76190911-6100-4B00-A57A-E4D6503BD3D0}"/>
              </a:ext>
            </a:extLst>
          </p:cNvPr>
          <p:cNvSpPr/>
          <p:nvPr/>
        </p:nvSpPr>
        <p:spPr>
          <a:xfrm>
            <a:off x="396149" y="2733349"/>
            <a:ext cx="7350183" cy="459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Cardiac</a:t>
            </a:r>
            <a:r>
              <a:rPr lang="en-US" sz="1403" b="1" i="0" spc="-40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MRI units</a:t>
            </a:r>
            <a:r>
              <a:rPr lang="en-US" sz="1403" b="1" i="0" spc="-14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(per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million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people):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 number of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magn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tic 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esonance units (MRI) with the </a:t>
            </a:r>
          </a:p>
          <a:p>
            <a:pPr marL="2865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possibility 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 per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orm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diac 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x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amin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tions, 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ablished in public and pri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sec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or; 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essed as </a:t>
            </a:r>
          </a:p>
        </p:txBody>
      </p:sp>
      <p:sp>
        <p:nvSpPr>
          <p:cNvPr id="16" name="Rectangle 1010">
            <a:extLst>
              <a:ext uri="{FF2B5EF4-FFF2-40B4-BE49-F238E27FC236}">
                <a16:creationId xmlns:a16="http://schemas.microsoft.com/office/drawing/2014/main" id="{1F68E67F-0A28-4BD4-8842-FD8CD952FDF5}"/>
              </a:ext>
            </a:extLst>
          </p:cNvPr>
          <p:cNvSpPr/>
          <p:nvPr/>
        </p:nvSpPr>
        <p:spPr>
          <a:xfrm>
            <a:off x="405548" y="3384768"/>
            <a:ext cx="7665624" cy="459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748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per</a:t>
            </a:r>
            <a:r>
              <a:rPr lang="en-US" sz="1403" b="1" i="0" spc="-23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ormin</a:t>
            </a:r>
            <a:r>
              <a:rPr lang="en-US" sz="1403" b="1" i="0" spc="740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spir</a:t>
            </a:r>
            <a:r>
              <a:rPr lang="en-US" sz="1403" b="1" i="0" spc="-13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-er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om</a:t>
            </a:r>
            <a:r>
              <a:rPr lang="en-US" sz="1403" b="1" i="0" spc="-22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tr</a:t>
            </a:r>
            <a:r>
              <a:rPr lang="en-US" sz="1403" b="1" i="0" spc="743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751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75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</a:t>
            </a:r>
            <a:r>
              <a:rPr lang="en-US" sz="1403" b="1" i="0" spc="-14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740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73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74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74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75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74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</a:p>
          <a:p>
            <a:pPr marL="286511">
              <a:lnSpc>
                <a:spcPts val="1682"/>
              </a:lnSpc>
            </a:pP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apacit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16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per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287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spi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o-e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om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3" b="0" i="0" spc="313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29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2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Freeform 1002"/>
          <p:cNvSpPr/>
          <p:nvPr/>
        </p:nvSpPr>
        <p:spPr>
          <a:xfrm>
            <a:off x="0" y="-1229194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3" name="Picture 10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004" name="Freeform 1004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5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006" name="Picture 10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007" name="Freeform 1007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8" name="Freeform 1008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Rectangle 1009"/>
          <p:cNvSpPr/>
          <p:nvPr/>
        </p:nvSpPr>
        <p:spPr>
          <a:xfrm>
            <a:off x="416051" y="308600"/>
            <a:ext cx="1457449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</a:t>
            </a:r>
            <a:r>
              <a:rPr lang="en-US" sz="2606" b="0" i="0" spc="-20" baseline="0" dirty="0">
                <a:latin typeface="Calibri"/>
              </a:rPr>
              <a:t>e</a:t>
            </a:r>
            <a:r>
              <a:rPr lang="en-US" sz="2606" b="0" i="0" spc="0" baseline="0" dirty="0">
                <a:latin typeface="Calibri"/>
              </a:rPr>
              <a:t>finitions</a:t>
            </a:r>
          </a:p>
        </p:txBody>
      </p:sp>
      <p:sp>
        <p:nvSpPr>
          <p:cNvPr id="1012" name="Rectangle 1012"/>
          <p:cNvSpPr/>
          <p:nvPr/>
        </p:nvSpPr>
        <p:spPr>
          <a:xfrm>
            <a:off x="323528" y="832714"/>
            <a:ext cx="7666484" cy="6724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580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per</a:t>
            </a:r>
            <a:r>
              <a:rPr lang="en-US" sz="1403" b="1" i="0" spc="-23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rmin</a:t>
            </a:r>
            <a:r>
              <a:rPr lang="en-US" sz="1403" b="1" i="0" spc="574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3" b="1" i="0" spc="579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-22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44" baseline="0" dirty="0">
                <a:solidFill>
                  <a:srgbClr val="0D0D0D"/>
                </a:solidFill>
                <a:latin typeface="Calibri-Bold"/>
              </a:rPr>
              <a:t>x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cis</a:t>
            </a:r>
            <a:r>
              <a:rPr lang="en-US" sz="1403" b="1" i="0" spc="578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prog</a:t>
            </a:r>
            <a:r>
              <a:rPr lang="en-US" sz="1403" b="1" i="0" spc="-42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am</a:t>
            </a:r>
            <a:r>
              <a:rPr lang="en-US" sz="1403" b="1" i="0" spc="582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-35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581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3" b="1" i="0" spc="579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patient</a:t>
            </a:r>
            <a:r>
              <a:rPr lang="en-US" sz="1403" b="1" i="0" spc="570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586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582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572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8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57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of</a:t>
            </a:r>
          </a:p>
          <a:p>
            <a:pPr marL="286511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40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38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8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apacit</a:t>
            </a:r>
            <a:r>
              <a:rPr lang="en-US" sz="1403" b="0" i="0" spc="409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0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per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392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38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x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cis</a:t>
            </a:r>
            <a:r>
              <a:rPr lang="en-US" sz="1403" b="0" i="0" spc="39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og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am</a:t>
            </a:r>
            <a:r>
              <a:rPr lang="en-US" sz="1403" b="0" i="0" spc="38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0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39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</a:t>
            </a:r>
            <a:r>
              <a:rPr lang="en-US" sz="1403" b="0" i="0" spc="393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9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9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8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</a:p>
          <a:p>
            <a:pPr marL="2865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14" name="Rectangle 974">
            <a:extLst>
              <a:ext uri="{FF2B5EF4-FFF2-40B4-BE49-F238E27FC236}">
                <a16:creationId xmlns:a16="http://schemas.microsoft.com/office/drawing/2014/main" id="{744D62AD-BF2D-4EF9-9673-91717900D91C}"/>
              </a:ext>
            </a:extLst>
          </p:cNvPr>
          <p:cNvSpPr/>
          <p:nvPr/>
        </p:nvSpPr>
        <p:spPr>
          <a:xfrm>
            <a:off x="323528" y="1589530"/>
            <a:ext cx="7341463" cy="8864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1766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Hospitals</a:t>
            </a:r>
            <a:r>
              <a:rPr lang="en-US" sz="1406" b="1" i="0" spc="-2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implanting</a:t>
            </a:r>
            <a:r>
              <a:rPr lang="en-US" sz="1406" b="1" i="0" spc="-2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implantable</a:t>
            </a:r>
            <a:r>
              <a:rPr lang="en-US" sz="1406" b="1" i="0" spc="-3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ardio</a:t>
            </a:r>
            <a:r>
              <a:rPr lang="en-US" sz="1406" b="1" i="0" spc="-15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er</a:t>
            </a:r>
            <a:r>
              <a:rPr lang="en-US" sz="1406" b="1" i="0" spc="-1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6" b="1" i="0" spc="-42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d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fibrill</a:t>
            </a:r>
            <a:r>
              <a:rPr lang="en-US" sz="1406" b="1" i="0" spc="-11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6" b="1" i="0" spc="-12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rs</a:t>
            </a:r>
            <a:r>
              <a:rPr lang="en-US" sz="1406" b="1" i="0" spc="-39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(ICD) (per</a:t>
            </a:r>
            <a:r>
              <a:rPr lang="en-US" sz="1406" b="1" i="0" spc="-18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406" b="1" i="0" spc="0" baseline="0" dirty="0">
                <a:solidFill>
                  <a:srgbClr val="0D0D0D"/>
                </a:solidFill>
                <a:latin typeface="Calibri-Bold"/>
              </a:rPr>
              <a:t>million people): 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The 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al </a:t>
            </a:r>
          </a:p>
          <a:p>
            <a:pPr marL="286816">
              <a:lnSpc>
                <a:spcPts val="1681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number of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  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als, public or pri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e, 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ting 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able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dio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 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fibrill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 (ICDs), </a:t>
            </a:r>
          </a:p>
          <a:p>
            <a:pPr marL="286816">
              <a:lnSpc>
                <a:spcPts val="1680"/>
              </a:lnSpc>
            </a:pP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essed as crude 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per million people. If a 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 has mo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 than one lab 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ting </a:t>
            </a:r>
          </a:p>
          <a:p>
            <a:pPr marL="286816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pacema</a:t>
            </a:r>
            <a:r>
              <a:rPr lang="en-US" sz="1403" b="0" i="0" spc="-51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s, it is 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ed as one.</a:t>
            </a:r>
          </a:p>
        </p:txBody>
      </p:sp>
      <p:sp>
        <p:nvSpPr>
          <p:cNvPr id="15" name="Rectangle 1023">
            <a:extLst>
              <a:ext uri="{FF2B5EF4-FFF2-40B4-BE49-F238E27FC236}">
                <a16:creationId xmlns:a16="http://schemas.microsoft.com/office/drawing/2014/main" id="{97606B6D-A1B7-49E6-A344-0645E798FE7C}"/>
              </a:ext>
            </a:extLst>
          </p:cNvPr>
          <p:cNvSpPr/>
          <p:nvPr/>
        </p:nvSpPr>
        <p:spPr>
          <a:xfrm>
            <a:off x="323528" y="2638683"/>
            <a:ext cx="7737342" cy="6725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511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m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plantin</a:t>
            </a:r>
            <a:r>
              <a:rPr lang="en-US" sz="1403" b="1" i="0" spc="493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dia</a:t>
            </a:r>
            <a:r>
              <a:rPr lang="en-US" sz="1403" b="1" i="0" spc="500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ynch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oniz</a:t>
            </a:r>
            <a:r>
              <a:rPr lang="en-US" sz="1403" b="1" i="0" spc="-21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tio</a:t>
            </a:r>
            <a:r>
              <a:rPr lang="en-US" sz="1403" b="1" i="0" spc="507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the</a:t>
            </a:r>
            <a:r>
              <a:rPr lang="en-US" sz="1403" b="1" i="0" spc="-3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ap</a:t>
            </a:r>
            <a:r>
              <a:rPr lang="en-US" sz="1403" b="1" i="0" spc="499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RT</a:t>
            </a:r>
            <a:r>
              <a:rPr lang="en-US" sz="1403" b="1" i="0" spc="486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device</a:t>
            </a:r>
            <a:r>
              <a:rPr lang="en-US" sz="1403" b="1" i="0" spc="509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</a:t>
            </a:r>
            <a:r>
              <a:rPr lang="en-US" sz="1403" b="1" i="0" spc="510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501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500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0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otal</a:t>
            </a:r>
          </a:p>
          <a:p>
            <a:pPr marL="172212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4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2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</a:t>
            </a:r>
            <a:r>
              <a:rPr lang="en-US" sz="1403" b="0" i="0" spc="422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publi</a:t>
            </a:r>
            <a:r>
              <a:rPr lang="en-US" sz="1403" b="0" i="0" spc="417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pri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14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implantin</a:t>
            </a:r>
            <a:r>
              <a:rPr lang="en-US" sz="1403" b="0" i="0" spc="419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ardia</a:t>
            </a:r>
            <a:r>
              <a:rPr lang="en-US" sz="1403" b="0" i="0" spc="416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ynch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oni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z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42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</a:t>
            </a:r>
            <a:r>
              <a:rPr lang="en-US" sz="1403" b="0" i="0" spc="426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(CRT)</a:t>
            </a:r>
            <a:r>
              <a:rPr lang="en-US" sz="1403" b="0" i="0" spc="418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able</a:t>
            </a:r>
          </a:p>
          <a:p>
            <a:pPr marL="172212">
              <a:lnSpc>
                <a:spcPts val="1680"/>
              </a:lnSpc>
            </a:pP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6" b="0" i="0" spc="307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31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withou</a:t>
            </a:r>
            <a:r>
              <a:rPr lang="en-US" sz="1406" b="0" i="0" spc="31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IC</a:t>
            </a:r>
            <a:r>
              <a:rPr lang="en-US" sz="1406" b="0" i="0" spc="-36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308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6" b="0" i="0" spc="-2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6" b="0" i="0" spc="-2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6" b="0" i="0" spc="33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3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6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30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6" b="0" i="0" spc="3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6" b="0" i="0" spc="307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17" name="Rectangle 1034">
            <a:extLst>
              <a:ext uri="{FF2B5EF4-FFF2-40B4-BE49-F238E27FC236}">
                <a16:creationId xmlns:a16="http://schemas.microsoft.com/office/drawing/2014/main" id="{B61A28AC-8990-4CD0-91FC-50A06BC7A866}"/>
              </a:ext>
            </a:extLst>
          </p:cNvPr>
          <p:cNvSpPr/>
          <p:nvPr/>
        </p:nvSpPr>
        <p:spPr>
          <a:xfrm>
            <a:off x="318008" y="3438774"/>
            <a:ext cx="7667782" cy="10994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328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wit</a:t>
            </a:r>
            <a:r>
              <a:rPr lang="en-US" sz="1403" b="1" i="0" spc="326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cat</a:t>
            </a:r>
            <a:r>
              <a:rPr lang="en-US" sz="1403" b="1" i="0" spc="321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lab</a:t>
            </a:r>
            <a:r>
              <a:rPr lang="en-US" sz="1403" b="1" i="0" spc="328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332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33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ple)</a:t>
            </a:r>
            <a:r>
              <a:rPr lang="en-US" sz="1403" b="1" i="0" spc="320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3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2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</a:t>
            </a:r>
            <a:r>
              <a:rPr lang="en-US" sz="1403" b="0" i="0" spc="322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publi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2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pri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te</a:t>
            </a:r>
            <a:r>
              <a:rPr lang="en-US" sz="1403" b="0" i="0" spc="324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321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one</a:t>
            </a:r>
          </a:p>
          <a:p>
            <a:pPr marL="172211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66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657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653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67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per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ormin</a:t>
            </a:r>
            <a:r>
              <a:rPr lang="en-US" sz="1403" b="0" i="0" spc="660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eithe</a:t>
            </a:r>
            <a:r>
              <a:rPr lang="en-US" sz="1403" b="0" i="0" spc="65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diagnosti</a:t>
            </a:r>
            <a:r>
              <a:rPr lang="en-US" sz="1403" b="0" i="0" spc="656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onar</a:t>
            </a:r>
            <a:r>
              <a:rPr lang="en-US" sz="1403" b="0" i="0" spc="661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angiog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aphie</a:t>
            </a:r>
            <a:r>
              <a:rPr lang="en-US" sz="1403" b="0" i="0" spc="66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66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cu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aneou</a:t>
            </a:r>
            <a:r>
              <a:rPr lang="en-US" sz="1403" b="0" i="0" spc="66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onary</a:t>
            </a:r>
          </a:p>
          <a:p>
            <a:pPr marL="172211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</a:t>
            </a:r>
            <a:r>
              <a:rPr lang="en-US" sz="1403" b="0" i="0" spc="63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(PCI)</a:t>
            </a:r>
            <a:r>
              <a:rPr lang="en-US" sz="1403" b="0" i="0" spc="638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ir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espectiv</a:t>
            </a:r>
            <a:r>
              <a:rPr lang="en-US" sz="1403" b="0" i="0" spc="63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62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wh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3" b="0" i="0" spc="63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63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ocedu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64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occu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62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63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63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ambul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639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basi</a:t>
            </a:r>
            <a:r>
              <a:rPr lang="en-US" sz="1403" b="0" i="0" spc="63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62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with</a:t>
            </a:r>
          </a:p>
          <a:p>
            <a:pPr marL="1722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overnig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331" baseline="0" dirty="0">
                <a:solidFill>
                  <a:srgbClr val="0D0D0D"/>
                </a:solidFill>
                <a:latin typeface="Calibri"/>
              </a:rPr>
              <a:t>;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1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3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4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3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</a:t>
            </a:r>
            <a:r>
              <a:rPr lang="en-US" sz="1403" b="0" i="0" spc="342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-17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3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4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ha</a:t>
            </a:r>
            <a:r>
              <a:rPr lang="en-US" sz="1403" b="0" i="0" spc="33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tha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</a:t>
            </a:r>
            <a:r>
              <a:rPr lang="en-US" sz="1403" b="0" i="0" spc="33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lab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is</a:t>
            </a:r>
          </a:p>
          <a:p>
            <a:pPr marL="172211">
              <a:lnSpc>
                <a:spcPts val="1679"/>
              </a:lnSpc>
            </a:pP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2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one.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037"/>
          <p:cNvSpPr/>
          <p:nvPr/>
        </p:nvSpPr>
        <p:spPr>
          <a:xfrm>
            <a:off x="0" y="-854747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8" name="Picture 10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039" name="Freeform 1039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0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041" name="Picture 10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042" name="Freeform 1042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Rectangle 1044"/>
          <p:cNvSpPr/>
          <p:nvPr/>
        </p:nvSpPr>
        <p:spPr>
          <a:xfrm>
            <a:off x="416051" y="308600"/>
            <a:ext cx="1457449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</a:t>
            </a:r>
            <a:r>
              <a:rPr lang="en-US" sz="2606" b="0" i="0" spc="-20" baseline="0" dirty="0">
                <a:latin typeface="Calibri"/>
              </a:rPr>
              <a:t>e</a:t>
            </a:r>
            <a:r>
              <a:rPr lang="en-US" sz="2606" b="0" i="0" spc="0" baseline="0" dirty="0">
                <a:latin typeface="Calibri"/>
              </a:rPr>
              <a:t>finitions</a:t>
            </a:r>
          </a:p>
        </p:txBody>
      </p:sp>
      <p:sp>
        <p:nvSpPr>
          <p:cNvPr id="1046" name="Rectangle 1046"/>
          <p:cNvSpPr/>
          <p:nvPr/>
        </p:nvSpPr>
        <p:spPr>
          <a:xfrm>
            <a:off x="416051" y="861060"/>
            <a:ext cx="7665912" cy="6726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391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wit</a:t>
            </a:r>
            <a:r>
              <a:rPr lang="en-US" sz="1403" b="1" i="0" spc="398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dia</a:t>
            </a:r>
            <a:r>
              <a:rPr lang="en-US" sz="1403" b="1" i="0" spc="399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sur</a:t>
            </a:r>
            <a:r>
              <a:rPr lang="en-US" sz="1403" b="1" i="0" spc="-29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er</a:t>
            </a:r>
            <a:r>
              <a:rPr lang="en-US" sz="1403" b="1" i="0" spc="395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390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39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394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9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398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39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9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</a:t>
            </a:r>
            <a:r>
              <a:rPr lang="en-US" sz="1403" b="0" i="0" spc="401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publi</a:t>
            </a:r>
            <a:r>
              <a:rPr lang="en-US" sz="1403" b="0" i="0" spc="393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9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pri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e,</a:t>
            </a:r>
          </a:p>
          <a:p>
            <a:pPr marL="286512">
              <a:lnSpc>
                <a:spcPts val="1680"/>
              </a:lnSpc>
            </a:pP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6" b="0" i="0" spc="344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whic</a:t>
            </a:r>
            <a:r>
              <a:rPr lang="en-US" sz="1406" b="0" i="0" spc="34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ca</a:t>
            </a:r>
            <a:r>
              <a:rPr lang="en-US" sz="1406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dia</a:t>
            </a:r>
            <a:r>
              <a:rPr lang="en-US" sz="1406" b="0" i="0" spc="352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su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gerie</a:t>
            </a:r>
            <a:r>
              <a:rPr lang="en-US" sz="1406" b="0" i="0" spc="34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35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under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52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37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onsi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34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362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-2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ea</a:t>
            </a:r>
            <a:r>
              <a:rPr lang="en-US" sz="1406" b="0" i="0" spc="33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su</a:t>
            </a:r>
            <a:r>
              <a:rPr lang="en-US" sz="1406" b="0" i="0" spc="-1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gicall</a:t>
            </a:r>
            <a:r>
              <a:rPr lang="en-US" sz="1406" b="0" i="0" spc="346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dio</a:t>
            </a:r>
            <a:r>
              <a:rPr lang="en-US" sz="1406" b="0" i="0" spc="-19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ascula</a:t>
            </a:r>
            <a:r>
              <a:rPr lang="en-US" sz="1406" b="0" i="0" spc="35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diseases</a:t>
            </a:r>
            <a:r>
              <a:rPr lang="en-US" sz="1406" b="0" i="0" spc="347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6" b="0" i="0" spc="-2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essed</a:t>
            </a:r>
          </a:p>
          <a:p>
            <a:pPr marL="286512">
              <a:lnSpc>
                <a:spcPts val="1681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1048" name="Rectangle 1048"/>
          <p:cNvSpPr/>
          <p:nvPr/>
        </p:nvSpPr>
        <p:spPr>
          <a:xfrm>
            <a:off x="390144" y="1736134"/>
            <a:ext cx="7664322" cy="459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499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impla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tin</a:t>
            </a:r>
            <a:r>
              <a:rPr lang="en-US" sz="1403" b="1" i="0" spc="489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Mit</a:t>
            </a:r>
            <a:r>
              <a:rPr lang="en-US" sz="1403" b="1" i="0" spc="-30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acli</a:t>
            </a:r>
            <a:r>
              <a:rPr lang="en-US" sz="1403" b="1" i="0" spc="503" baseline="0" dirty="0">
                <a:solidFill>
                  <a:srgbClr val="0D0D0D"/>
                </a:solidFill>
                <a:latin typeface="Calibri-Bold"/>
              </a:rPr>
              <a:t>p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509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495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500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0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50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9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5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implantin</a:t>
            </a:r>
            <a:r>
              <a:rPr lang="en-US" sz="1403" b="0" i="0" spc="503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aclip,</a:t>
            </a:r>
          </a:p>
          <a:p>
            <a:pPr marL="286512">
              <a:lnSpc>
                <a:spcPts val="1680"/>
              </a:lnSpc>
            </a:pP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3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2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15" name="Rectangle 1035">
            <a:extLst>
              <a:ext uri="{FF2B5EF4-FFF2-40B4-BE49-F238E27FC236}">
                <a16:creationId xmlns:a16="http://schemas.microsoft.com/office/drawing/2014/main" id="{4D7E8C05-D7D2-4633-B0A2-AA28B82B94F7}"/>
              </a:ext>
            </a:extLst>
          </p:cNvPr>
          <p:cNvSpPr/>
          <p:nvPr/>
        </p:nvSpPr>
        <p:spPr>
          <a:xfrm>
            <a:off x="396620" y="2401507"/>
            <a:ext cx="7666484" cy="4590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724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impla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tin</a:t>
            </a:r>
            <a:r>
              <a:rPr lang="en-US" sz="1403" b="1" i="0" spc="718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lef</a:t>
            </a:r>
            <a:r>
              <a:rPr lang="en-US" sz="1403" b="1" i="0" spc="724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tricula</a:t>
            </a:r>
            <a:r>
              <a:rPr lang="en-US" sz="1403" b="1" i="0" spc="732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assis</a:t>
            </a:r>
            <a:r>
              <a:rPr lang="en-US" sz="1403" b="1" i="0" spc="72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devi</a:t>
            </a:r>
            <a:r>
              <a:rPr lang="en-US" sz="1403" b="1" i="0" spc="-12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726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-113" baseline="0" dirty="0">
                <a:solidFill>
                  <a:srgbClr val="0D0D0D"/>
                </a:solidFill>
                <a:latin typeface="Calibri-Bold"/>
              </a:rPr>
              <a:t>L</a:t>
            </a:r>
            <a:r>
              <a:rPr lang="en-US" sz="1403" b="1" i="0" spc="-74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AD</a:t>
            </a:r>
            <a:r>
              <a:rPr lang="en-US" sz="1403" b="1" i="0" spc="715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730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726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716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73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7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of</a:t>
            </a:r>
          </a:p>
          <a:p>
            <a:pPr marL="1722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hospi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32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tin</a:t>
            </a:r>
            <a:r>
              <a:rPr lang="en-US" sz="1403" b="0" i="0" spc="338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31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tricula</a:t>
            </a:r>
            <a:r>
              <a:rPr lang="en-US" sz="1403" b="0" i="0" spc="33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assis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vice</a:t>
            </a:r>
            <a:r>
              <a:rPr lang="en-US" sz="1403" b="0" i="0" spc="33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</a:t>
            </a:r>
            <a:r>
              <a:rPr lang="en-US" sz="1403" b="0" i="0" spc="-98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-64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AD)</a:t>
            </a:r>
            <a:r>
              <a:rPr lang="en-US" sz="1403" b="0" i="0" spc="308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3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17" name="Rectangle 1046">
            <a:extLst>
              <a:ext uri="{FF2B5EF4-FFF2-40B4-BE49-F238E27FC236}">
                <a16:creationId xmlns:a16="http://schemas.microsoft.com/office/drawing/2014/main" id="{5338647B-AF2E-496F-8CB7-128FB9738E8B}"/>
              </a:ext>
            </a:extLst>
          </p:cNvPr>
          <p:cNvSpPr/>
          <p:nvPr/>
        </p:nvSpPr>
        <p:spPr>
          <a:xfrm>
            <a:off x="377266" y="3052369"/>
            <a:ext cx="8183202" cy="6481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3" b="0" i="0" spc="17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Hospital</a:t>
            </a:r>
            <a:r>
              <a:rPr lang="en-US" sz="1403" b="1" i="0" spc="391" baseline="0" dirty="0" err="1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wit</a:t>
            </a:r>
            <a:r>
              <a:rPr lang="en-US" sz="1403" b="1" i="0" spc="398" baseline="0" dirty="0" err="1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403" b="1" i="0" spc="-11" baseline="0" dirty="0" err="1">
                <a:solidFill>
                  <a:srgbClr val="0D0D0D"/>
                </a:solidFill>
                <a:latin typeface="Calibri-Bold"/>
              </a:rPr>
              <a:t>cardiac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 transplantation program 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pe</a:t>
            </a:r>
            <a:r>
              <a:rPr lang="en-US" sz="1403" b="1" i="0" spc="390" baseline="0" dirty="0" err="1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390" baseline="0" dirty="0" err="1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 err="1">
                <a:solidFill>
                  <a:srgbClr val="0D0D0D"/>
                </a:solidFill>
                <a:latin typeface="Calibri-Bold"/>
              </a:rPr>
              <a:t>people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spc="394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dirty="0" err="1">
                <a:solidFill>
                  <a:srgbClr val="0D0D0D"/>
                </a:solidFill>
              </a:rPr>
              <a:t>Th</a:t>
            </a:r>
            <a:r>
              <a:rPr lang="en-US" sz="1403" spc="392" dirty="0" err="1">
                <a:solidFill>
                  <a:srgbClr val="0D0D0D"/>
                </a:solidFill>
              </a:rPr>
              <a:t>e</a:t>
            </a:r>
            <a:r>
              <a:rPr lang="en-US" sz="1403" spc="-14" dirty="0" err="1">
                <a:solidFill>
                  <a:srgbClr val="0D0D0D"/>
                </a:solidFill>
              </a:rPr>
              <a:t>t</a:t>
            </a:r>
            <a:r>
              <a:rPr lang="en-US" sz="1403" dirty="0" err="1">
                <a:solidFill>
                  <a:srgbClr val="0D0D0D"/>
                </a:solidFill>
              </a:rPr>
              <a:t>ota</a:t>
            </a:r>
            <a:r>
              <a:rPr lang="en-US" sz="1403" spc="398" dirty="0" err="1">
                <a:solidFill>
                  <a:srgbClr val="0D0D0D"/>
                </a:solidFill>
              </a:rPr>
              <a:t>l</a:t>
            </a:r>
            <a:r>
              <a:rPr lang="en-US" sz="1403" dirty="0" err="1">
                <a:solidFill>
                  <a:srgbClr val="0D0D0D"/>
                </a:solidFill>
              </a:rPr>
              <a:t>numbe</a:t>
            </a:r>
            <a:r>
              <a:rPr lang="en-US" sz="1403" spc="396" dirty="0" err="1">
                <a:solidFill>
                  <a:srgbClr val="0D0D0D"/>
                </a:solidFill>
              </a:rPr>
              <a:t>r</a:t>
            </a:r>
            <a:r>
              <a:rPr lang="en-US" sz="1403" dirty="0" err="1">
                <a:solidFill>
                  <a:srgbClr val="0D0D0D"/>
                </a:solidFill>
              </a:rPr>
              <a:t>o</a:t>
            </a:r>
            <a:r>
              <a:rPr lang="en-US" sz="1403" spc="399" dirty="0" err="1">
                <a:solidFill>
                  <a:srgbClr val="0D0D0D"/>
                </a:solidFill>
              </a:rPr>
              <a:t>f</a:t>
            </a:r>
            <a:r>
              <a:rPr lang="en-US" sz="1403" dirty="0" err="1">
                <a:solidFill>
                  <a:srgbClr val="0D0D0D"/>
                </a:solidFill>
              </a:rPr>
              <a:t>hospi</a:t>
            </a:r>
            <a:r>
              <a:rPr lang="en-US" sz="1403" spc="-12" dirty="0" err="1">
                <a:solidFill>
                  <a:srgbClr val="0D0D0D"/>
                </a:solidFill>
              </a:rPr>
              <a:t>t</a:t>
            </a:r>
            <a:r>
              <a:rPr lang="en-US" sz="1403" dirty="0" err="1">
                <a:solidFill>
                  <a:srgbClr val="0D0D0D"/>
                </a:solidFill>
              </a:rPr>
              <a:t>als</a:t>
            </a:r>
            <a:r>
              <a:rPr lang="en-US" sz="1403" spc="401" dirty="0" err="1">
                <a:solidFill>
                  <a:srgbClr val="0D0D0D"/>
                </a:solidFill>
              </a:rPr>
              <a:t>,</a:t>
            </a:r>
            <a:r>
              <a:rPr lang="en-US" sz="1403" dirty="0" err="1">
                <a:solidFill>
                  <a:srgbClr val="0D0D0D"/>
                </a:solidFill>
              </a:rPr>
              <a:t>publi</a:t>
            </a:r>
            <a:r>
              <a:rPr lang="en-US" sz="1403" spc="393" dirty="0" err="1">
                <a:solidFill>
                  <a:srgbClr val="0D0D0D"/>
                </a:solidFill>
              </a:rPr>
              <a:t>c</a:t>
            </a:r>
            <a:endParaRPr lang="en-US" sz="1403" spc="393" dirty="0">
              <a:solidFill>
                <a:srgbClr val="0D0D0D"/>
              </a:solidFill>
            </a:endParaRPr>
          </a:p>
          <a:p>
            <a:r>
              <a:rPr lang="en-US" sz="1403" spc="393" dirty="0">
                <a:solidFill>
                  <a:srgbClr val="0D0D0D"/>
                </a:solidFill>
              </a:rPr>
              <a:t>   </a:t>
            </a:r>
            <a:r>
              <a:rPr lang="en-US" sz="1403" dirty="0" err="1">
                <a:solidFill>
                  <a:srgbClr val="0D0D0D"/>
                </a:solidFill>
              </a:rPr>
              <a:t>o</a:t>
            </a:r>
            <a:r>
              <a:rPr lang="en-US" sz="1403" spc="398" dirty="0" err="1">
                <a:solidFill>
                  <a:srgbClr val="0D0D0D"/>
                </a:solidFill>
              </a:rPr>
              <a:t>r</a:t>
            </a:r>
            <a:r>
              <a:rPr lang="en-US" sz="1403" dirty="0" err="1">
                <a:solidFill>
                  <a:srgbClr val="0D0D0D"/>
                </a:solidFill>
              </a:rPr>
              <a:t>pri</a:t>
            </a:r>
            <a:r>
              <a:rPr lang="en-US" sz="1403" spc="-19" dirty="0" err="1">
                <a:solidFill>
                  <a:srgbClr val="0D0D0D"/>
                </a:solidFill>
              </a:rPr>
              <a:t>v</a:t>
            </a:r>
            <a:r>
              <a:rPr lang="en-US" sz="1403" spc="-12" dirty="0" err="1">
                <a:solidFill>
                  <a:srgbClr val="0D0D0D"/>
                </a:solidFill>
              </a:rPr>
              <a:t>a</a:t>
            </a:r>
            <a:r>
              <a:rPr lang="en-US" sz="1403" spc="-14" dirty="0" err="1">
                <a:solidFill>
                  <a:srgbClr val="0D0D0D"/>
                </a:solidFill>
              </a:rPr>
              <a:t>t</a:t>
            </a:r>
            <a:r>
              <a:rPr lang="en-US" sz="1403" dirty="0" err="1">
                <a:solidFill>
                  <a:srgbClr val="0D0D0D"/>
                </a:solidFill>
              </a:rPr>
              <a:t>e</a:t>
            </a:r>
            <a:r>
              <a:rPr lang="en-US" sz="1403" dirty="0">
                <a:solidFill>
                  <a:srgbClr val="0D0D0D"/>
                </a:solidFill>
              </a:rPr>
              <a:t>, </a:t>
            </a:r>
            <a:r>
              <a:rPr lang="en-US" sz="1406" dirty="0">
                <a:solidFill>
                  <a:srgbClr val="0D0D0D"/>
                </a:solidFill>
              </a:rPr>
              <a:t>under</a:t>
            </a:r>
            <a:r>
              <a:rPr lang="en-US" sz="1406" spc="-14" dirty="0">
                <a:solidFill>
                  <a:srgbClr val="0D0D0D"/>
                </a:solidFill>
              </a:rPr>
              <a:t>t</a:t>
            </a:r>
            <a:r>
              <a:rPr lang="en-US" sz="1406" dirty="0">
                <a:solidFill>
                  <a:srgbClr val="0D0D0D"/>
                </a:solidFill>
              </a:rPr>
              <a:t>a</a:t>
            </a:r>
            <a:r>
              <a:rPr lang="en-US" sz="1406" spc="-52" dirty="0">
                <a:solidFill>
                  <a:srgbClr val="0D0D0D"/>
                </a:solidFill>
              </a:rPr>
              <a:t>king cardiac transplantations </a:t>
            </a:r>
            <a:r>
              <a:rPr lang="en-US" sz="1406" spc="-28" dirty="0">
                <a:solidFill>
                  <a:srgbClr val="0D0D0D"/>
                </a:solidFill>
              </a:rPr>
              <a:t>e</a:t>
            </a:r>
            <a:r>
              <a:rPr lang="en-US" sz="1406" dirty="0">
                <a:solidFill>
                  <a:srgbClr val="0D0D0D"/>
                </a:solidFill>
              </a:rPr>
              <a:t>xp</a:t>
            </a:r>
            <a:r>
              <a:rPr lang="en-US" sz="1406" spc="-22" dirty="0">
                <a:solidFill>
                  <a:srgbClr val="0D0D0D"/>
                </a:solidFill>
              </a:rPr>
              <a:t>r</a:t>
            </a:r>
            <a:r>
              <a:rPr lang="en-US" sz="1406" dirty="0">
                <a:solidFill>
                  <a:srgbClr val="0D0D0D"/>
                </a:solidFill>
              </a:rPr>
              <a:t>essed </a:t>
            </a:r>
            <a:r>
              <a:rPr lang="en-US" sz="1403" dirty="0" err="1">
                <a:solidFill>
                  <a:srgbClr val="0D0D0D"/>
                </a:solidFill>
              </a:rPr>
              <a:t>a</a:t>
            </a:r>
            <a:r>
              <a:rPr lang="en-US" sz="1403" spc="317" dirty="0" err="1">
                <a:solidFill>
                  <a:srgbClr val="0D0D0D"/>
                </a:solidFill>
              </a:rPr>
              <a:t>s</a:t>
            </a:r>
            <a:r>
              <a:rPr lang="en-US" sz="1403" dirty="0" err="1">
                <a:solidFill>
                  <a:srgbClr val="0D0D0D"/>
                </a:solidFill>
              </a:rPr>
              <a:t>crud</a:t>
            </a:r>
            <a:r>
              <a:rPr lang="en-US" sz="1403" spc="320" dirty="0" err="1">
                <a:solidFill>
                  <a:srgbClr val="0D0D0D"/>
                </a:solidFill>
              </a:rPr>
              <a:t>e</a:t>
            </a:r>
            <a:r>
              <a:rPr lang="en-US" sz="1403" spc="-22" dirty="0" err="1">
                <a:solidFill>
                  <a:srgbClr val="0D0D0D"/>
                </a:solidFill>
              </a:rPr>
              <a:t>r</a:t>
            </a:r>
            <a:r>
              <a:rPr lang="en-US" sz="1403" spc="-12" dirty="0" err="1">
                <a:solidFill>
                  <a:srgbClr val="0D0D0D"/>
                </a:solidFill>
              </a:rPr>
              <a:t>a</a:t>
            </a:r>
            <a:r>
              <a:rPr lang="en-US" sz="1403" spc="-14" dirty="0" err="1">
                <a:solidFill>
                  <a:srgbClr val="0D0D0D"/>
                </a:solidFill>
              </a:rPr>
              <a:t>t</a:t>
            </a:r>
            <a:r>
              <a:rPr lang="en-US" sz="1403" spc="309" dirty="0" err="1">
                <a:solidFill>
                  <a:srgbClr val="0D0D0D"/>
                </a:solidFill>
              </a:rPr>
              <a:t>e</a:t>
            </a:r>
            <a:r>
              <a:rPr lang="en-US" sz="1403" dirty="0" err="1">
                <a:solidFill>
                  <a:srgbClr val="0D0D0D"/>
                </a:solidFill>
              </a:rPr>
              <a:t>pe</a:t>
            </a:r>
            <a:r>
              <a:rPr lang="en-US" sz="1403" spc="323" dirty="0" err="1">
                <a:solidFill>
                  <a:srgbClr val="0D0D0D"/>
                </a:solidFill>
              </a:rPr>
              <a:t>r</a:t>
            </a:r>
            <a:r>
              <a:rPr lang="en-US" sz="1403" dirty="0" err="1">
                <a:solidFill>
                  <a:srgbClr val="0D0D0D"/>
                </a:solidFill>
              </a:rPr>
              <a:t>millio</a:t>
            </a:r>
            <a:r>
              <a:rPr lang="en-US" sz="1403" spc="312" dirty="0" err="1">
                <a:solidFill>
                  <a:srgbClr val="0D0D0D"/>
                </a:solidFill>
              </a:rPr>
              <a:t>n</a:t>
            </a:r>
            <a:r>
              <a:rPr lang="en-US" sz="1403" dirty="0" err="1">
                <a:solidFill>
                  <a:srgbClr val="0D0D0D"/>
                </a:solidFill>
              </a:rPr>
              <a:t>people</a:t>
            </a:r>
            <a:r>
              <a:rPr lang="en-US" sz="1403" dirty="0">
                <a:solidFill>
                  <a:srgbClr val="0D0D0D"/>
                </a:solidFill>
              </a:rPr>
              <a:t>.</a:t>
            </a:r>
          </a:p>
          <a:p>
            <a:pPr marL="0"/>
            <a:endParaRPr lang="en-US" sz="1403" b="1" i="0" spc="394" baseline="0" dirty="0">
              <a:solidFill>
                <a:srgbClr val="0D0D0D"/>
              </a:solidFill>
              <a:latin typeface="Calibri-Bold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F1449C5F-094A-4A2C-A483-FE9771A2118C}"/>
              </a:ext>
            </a:extLst>
          </p:cNvPr>
          <p:cNvSpPr/>
          <p:nvPr/>
        </p:nvSpPr>
        <p:spPr>
          <a:xfrm>
            <a:off x="377266" y="3636290"/>
            <a:ext cx="7665650" cy="6727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Ca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diolog</a:t>
            </a:r>
            <a:r>
              <a:rPr lang="en-US" sz="1403" b="1" i="0" spc="606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depart</a:t>
            </a:r>
            <a:r>
              <a:rPr lang="en-US" sz="1403" b="1" i="0" spc="-12" baseline="0" dirty="0">
                <a:solidFill>
                  <a:srgbClr val="0D0D0D"/>
                </a:solidFill>
                <a:latin typeface="Calibri-Bold"/>
              </a:rPr>
              <a:t>m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620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per</a:t>
            </a:r>
            <a:r>
              <a:rPr lang="en-US" sz="1403" b="1" i="0" spc="-35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orm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i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612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vice-base</a:t>
            </a:r>
            <a:r>
              <a:rPr lang="en-US" sz="1403" b="1" i="0" spc="603" baseline="0" dirty="0">
                <a:solidFill>
                  <a:srgbClr val="0D0D0D"/>
                </a:solidFill>
                <a:latin typeface="Calibri-Bold"/>
              </a:rPr>
              <a:t>d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dec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-28" baseline="0" dirty="0">
                <a:solidFill>
                  <a:srgbClr val="0D0D0D"/>
                </a:solidFill>
                <a:latin typeface="Calibri-Bold"/>
              </a:rPr>
              <a:t>g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tio</a:t>
            </a:r>
            <a:r>
              <a:rPr lang="en-US" sz="1403" b="1" i="0" spc="619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the</a:t>
            </a:r>
            <a:r>
              <a:rPr lang="en-US" sz="1403" b="1" i="0" spc="-3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ap</a:t>
            </a:r>
            <a:r>
              <a:rPr lang="en-US" sz="1403" b="1" i="0" spc="598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61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618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608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</a:p>
          <a:p>
            <a:pPr marL="172211">
              <a:lnSpc>
                <a:spcPts val="1683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50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50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diolo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509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departme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50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50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9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apacit</a:t>
            </a:r>
            <a:r>
              <a:rPr lang="en-US" sz="1403" b="0" i="0" spc="506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508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per</a:t>
            </a:r>
            <a:r>
              <a:rPr lang="en-US" sz="1403" b="0" i="0" spc="-3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488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vic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-base</a:t>
            </a:r>
            <a:r>
              <a:rPr lang="en-US" sz="1403" b="0" i="0" spc="50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507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apy</a:t>
            </a:r>
          </a:p>
          <a:p>
            <a:pPr marL="172211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(e.g</a:t>
            </a:r>
            <a:r>
              <a:rPr lang="en-US" sz="1403" b="0" i="0" spc="318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ult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filt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tion)</a:t>
            </a:r>
            <a:r>
              <a:rPr lang="en-US" sz="1403" b="0" i="0" spc="321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2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" name="Picture 2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208" name="Freeform 208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210" name="Picture 2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Rectangle 213"/>
          <p:cNvSpPr/>
          <p:nvPr/>
        </p:nvSpPr>
        <p:spPr>
          <a:xfrm>
            <a:off x="3056508" y="308600"/>
            <a:ext cx="1643147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Deli</a:t>
            </a:r>
            <a:r>
              <a:rPr lang="en-US" sz="2606" b="0" i="0" spc="-20" baseline="0" dirty="0">
                <a:latin typeface="Calibri"/>
              </a:rPr>
              <a:t>v</a:t>
            </a:r>
            <a:r>
              <a:rPr lang="en-US" sz="2606" b="0" i="0" spc="0" baseline="0" dirty="0">
                <a:latin typeface="Calibri"/>
              </a:rPr>
              <a:t>e</a:t>
            </a:r>
            <a:r>
              <a:rPr lang="en-US" sz="2606" b="0" i="0" spc="-46" baseline="0" dirty="0">
                <a:latin typeface="Calibri"/>
              </a:rPr>
              <a:t>r</a:t>
            </a:r>
            <a:r>
              <a:rPr lang="en-US" sz="2606" b="0" i="0" spc="0" baseline="0" dirty="0">
                <a:latin typeface="Calibri"/>
              </a:rPr>
              <a:t>abl</a:t>
            </a:r>
            <a:r>
              <a:rPr lang="en-US" sz="2606" b="0" i="0" spc="-13" baseline="0" dirty="0">
                <a:latin typeface="Calibri"/>
              </a:rPr>
              <a:t>e</a:t>
            </a:r>
            <a:r>
              <a:rPr lang="en-US" sz="2606" b="0" i="0" spc="0" baseline="0" dirty="0">
                <a:latin typeface="Calibri"/>
              </a:rPr>
              <a:t>s</a:t>
            </a:r>
          </a:p>
        </p:txBody>
      </p:sp>
      <p:sp>
        <p:nvSpPr>
          <p:cNvPr id="214" name="Rectangle 214"/>
          <p:cNvSpPr/>
          <p:nvPr/>
        </p:nvSpPr>
        <p:spPr>
          <a:xfrm>
            <a:off x="559308" y="1210946"/>
            <a:ext cx="7345354" cy="1499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3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598" b="1" i="0" spc="0" baseline="0" dirty="0">
                <a:solidFill>
                  <a:srgbClr val="0D0D0D"/>
                </a:solidFill>
                <a:latin typeface="Calibri-Bold"/>
              </a:rPr>
              <a:t>H</a:t>
            </a:r>
            <a:r>
              <a:rPr lang="en-US" sz="1598" b="1" i="0" spc="-97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598" b="1" i="0" spc="0" baseline="0" dirty="0">
                <a:solidFill>
                  <a:srgbClr val="0D0D0D"/>
                </a:solidFill>
                <a:latin typeface="Calibri-Bold"/>
              </a:rPr>
              <a:t>A </a:t>
            </a:r>
            <a:r>
              <a:rPr lang="en-US" sz="1598" b="1" i="0" spc="-44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598" b="1" i="0" spc="0" baseline="0" dirty="0">
                <a:solidFill>
                  <a:srgbClr val="0D0D0D"/>
                </a:solidFill>
                <a:latin typeface="Calibri-Bold"/>
              </a:rPr>
              <a:t>tlas</a:t>
            </a:r>
            <a:r>
              <a:rPr lang="en-US" sz="1598" b="1" i="0" spc="-12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598" b="1" i="0" spc="0" baseline="0" dirty="0">
                <a:solidFill>
                  <a:srgbClr val="0D0D0D"/>
                </a:solidFill>
                <a:latin typeface="Calibri-Bold"/>
              </a:rPr>
              <a:t>Slide Lib</a:t>
            </a:r>
            <a:r>
              <a:rPr lang="en-US" sz="1598" b="1" i="0" spc="-43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598" b="1" i="0" spc="0" baseline="0" dirty="0">
                <a:solidFill>
                  <a:srgbClr val="0D0D0D"/>
                </a:solidFill>
                <a:latin typeface="Calibri-Bold"/>
              </a:rPr>
              <a:t>ary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: A </a:t>
            </a:r>
            <a:r>
              <a:rPr lang="en-US" sz="1598" b="0" i="0" spc="-3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eady to use </a:t>
            </a:r>
            <a:r>
              <a:rPr lang="en-US" sz="1598" b="0" i="0" spc="-15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ollection of p</a:t>
            </a:r>
            <a:r>
              <a:rPr lang="en-US" sz="1598" b="0" i="0" spc="-12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598" b="0" i="0" spc="-14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er-point slide</a:t>
            </a:r>
            <a:r>
              <a:rPr lang="en-US" sz="1598" b="0" i="0" spc="-15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8" b="0" i="0" spc="-17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ts based on </a:t>
            </a:r>
          </a:p>
          <a:p>
            <a:pPr marL="0">
              <a:lnSpc>
                <a:spcPts val="1921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in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orm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tion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ained in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the benchmar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ing 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eport, the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ompa</a:t>
            </a:r>
            <a:r>
              <a:rPr lang="en-US" sz="1596" b="0" i="0" spc="-3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ati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g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aphs, charts and </a:t>
            </a:r>
          </a:p>
          <a:p>
            <a:pPr marL="0">
              <a:lnSpc>
                <a:spcPts val="1920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maps with the mo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 inte</a:t>
            </a:r>
            <a:r>
              <a:rPr lang="en-US" sz="1596" b="0" i="0" spc="-3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ting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and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impor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ant 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ariables and indi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ato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of H</a:t>
            </a:r>
            <a:r>
              <a:rPr lang="en-US" sz="1596" b="0" i="0" spc="-8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tlas.</a:t>
            </a:r>
            <a:r>
              <a:rPr lang="en-US" sz="1596" b="0" i="0" spc="-23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This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slide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deck is designed to be used </a:t>
            </a:r>
            <a:r>
              <a:rPr lang="en-US" sz="1596" b="0" i="0" spc="-3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or p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esen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ation purposes by 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arious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-51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eholde</a:t>
            </a:r>
            <a:r>
              <a:rPr lang="en-US" sz="1596" b="0" i="0" spc="-3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s to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benchmar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ountries with each othe</a:t>
            </a:r>
            <a:r>
              <a:rPr lang="en-US" sz="1596" b="0" i="0" spc="-14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, to demonst</a:t>
            </a:r>
            <a:r>
              <a:rPr lang="en-US" sz="1596" b="0" i="0" spc="-4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ate t</a:t>
            </a:r>
            <a:r>
              <a:rPr lang="en-US" sz="1596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ends, associations,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atuses, and </a:t>
            </a:r>
          </a:p>
          <a:p>
            <a:pPr marL="0">
              <a:lnSpc>
                <a:spcPts val="1920"/>
              </a:lnSpc>
            </a:pPr>
            <a:r>
              <a:rPr lang="en-US" sz="1598" b="0" i="0" spc="-27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ariability</a:t>
            </a:r>
            <a:r>
              <a:rPr lang="en-US" sz="1598" b="0" i="0" spc="-36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ac</a:t>
            </a:r>
            <a:r>
              <a:rPr lang="en-US" sz="1598" b="0" i="0" spc="-3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oss Eu</a:t>
            </a:r>
            <a:r>
              <a:rPr lang="en-US" sz="1598" b="0" i="0" spc="-2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8" b="0" i="0" spc="0" baseline="0" dirty="0">
                <a:solidFill>
                  <a:srgbClr val="0D0D0D"/>
                </a:solidFill>
                <a:latin typeface="Calibri"/>
              </a:rPr>
              <a:t>ope 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559308" y="3016214"/>
            <a:ext cx="7582048" cy="1011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365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eH</a:t>
            </a:r>
            <a:r>
              <a:rPr lang="en-US" sz="1596" b="1" i="0" spc="-94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A-</a:t>
            </a:r>
            <a:r>
              <a:rPr lang="en-US" sz="1596" b="1" i="0" spc="-43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tlas </a:t>
            </a:r>
            <a:r>
              <a:rPr lang="en-US" sz="1596" b="1" i="0" spc="369" baseline="0" dirty="0">
                <a:solidFill>
                  <a:srgbClr val="0D0D0D"/>
                </a:solidFill>
                <a:latin typeface="Calibri-Bold"/>
              </a:rPr>
              <a:t>–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dedica</a:t>
            </a:r>
            <a:r>
              <a:rPr lang="en-US" sz="1596" b="1" i="0" spc="-25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ed </a:t>
            </a:r>
            <a:r>
              <a:rPr lang="en-US" sz="1596" b="1" i="0" spc="-12" baseline="0" dirty="0">
                <a:solidFill>
                  <a:srgbClr val="0D0D0D"/>
                </a:solidFill>
                <a:latin typeface="Calibri-Bold"/>
              </a:rPr>
              <a:t>w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596" b="1" i="0" spc="-15" baseline="0" dirty="0">
                <a:solidFill>
                  <a:srgbClr val="0D0D0D"/>
                </a:solidFill>
                <a:latin typeface="Calibri-Bold"/>
              </a:rPr>
              <a:t>b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si</a:t>
            </a:r>
            <a:r>
              <a:rPr lang="en-US" sz="1596" b="1" i="0" spc="-23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e and visualisation</a:t>
            </a:r>
            <a:r>
              <a:rPr lang="en-US" sz="1596" b="1" i="0" spc="-23" baseline="0" dirty="0">
                <a:solidFill>
                  <a:srgbClr val="0D0D0D"/>
                </a:solidFill>
                <a:latin typeface="Calibri-Bold"/>
              </a:rPr>
              <a:t> </a:t>
            </a:r>
            <a:r>
              <a:rPr lang="en-US" sz="1596" b="1" i="0" spc="-14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596" b="1" i="0" spc="0" baseline="0" dirty="0">
                <a:solidFill>
                  <a:srgbClr val="0D0D0D"/>
                </a:solidFill>
                <a:latin typeface="Calibri-Bold"/>
              </a:rPr>
              <a:t>ool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:</a:t>
            </a:r>
            <a:r>
              <a:rPr lang="en-US" sz="1596" b="0" i="0" spc="-20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All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</a:t>
            </a:r>
            <a:r>
              <a:rPr lang="en-US" sz="1596" b="0" i="0" spc="-1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ained in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the H</a:t>
            </a:r>
            <a:r>
              <a:rPr lang="en-US" sz="1596" b="0" i="0" spc="-8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tlas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596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p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esented in inte</a:t>
            </a:r>
            <a:r>
              <a:rPr lang="en-US" sz="1596" b="0" i="0" spc="-4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acti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-15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maps and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bar g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aphs via the inte</a:t>
            </a:r>
            <a:r>
              <a:rPr lang="en-US" sz="1596" b="0" i="0" spc="-4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acti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da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 visuali</a:t>
            </a:r>
            <a:r>
              <a:rPr lang="en-US" sz="1596" b="0" i="0" spc="-19" baseline="0" dirty="0">
                <a:solidFill>
                  <a:srgbClr val="0D0D0D"/>
                </a:solidFill>
                <a:latin typeface="Calibri"/>
              </a:rPr>
              <a:t>z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ation</a:t>
            </a:r>
            <a:r>
              <a:rPr lang="en-US" sz="1596" b="0" i="0" spc="-35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tool. </a:t>
            </a:r>
          </a:p>
          <a:p>
            <a:pPr marL="0">
              <a:lnSpc>
                <a:spcPts val="1923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The user is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able to choose the </a:t>
            </a:r>
            <a:r>
              <a:rPr lang="en-US" sz="1596" b="0" i="0" spc="-27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ariables and ma</a:t>
            </a:r>
            <a:r>
              <a:rPr lang="en-US" sz="1596" b="0" i="0" spc="-54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e the associations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of his</a:t>
            </a:r>
            <a:r>
              <a:rPr lang="en-US" sz="1596" b="0" i="0" spc="-12" baseline="0" dirty="0">
                <a:solidFill>
                  <a:srgbClr val="0D0D0D"/>
                </a:solidFill>
                <a:latin typeface="Calibri"/>
              </a:rPr>
              <a:t> 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choice, vi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w and </a:t>
            </a:r>
          </a:p>
          <a:p>
            <a:pPr marL="0">
              <a:lnSpc>
                <a:spcPts val="1919"/>
              </a:lnSpc>
            </a:pP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596" b="0" i="0" spc="-11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wnload the g</a:t>
            </a:r>
            <a:r>
              <a:rPr lang="en-US" sz="1596" b="0" i="0" spc="-3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596" b="0" i="0" spc="0" baseline="0" dirty="0">
                <a:solidFill>
                  <a:srgbClr val="0D0D0D"/>
                </a:solidFill>
                <a:latin typeface="Calibri"/>
              </a:rPr>
              <a:t>aphics.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Freeform 106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4" name="Picture 106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065" name="Freeform 1065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6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067" name="Picture 10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068" name="Freeform 1068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Rectangle 1070"/>
          <p:cNvSpPr/>
          <p:nvPr/>
        </p:nvSpPr>
        <p:spPr>
          <a:xfrm>
            <a:off x="270967" y="92990"/>
            <a:ext cx="1456438" cy="3968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4" b="0" i="0" spc="0" baseline="0" dirty="0">
                <a:latin typeface="Calibri"/>
              </a:rPr>
              <a:t>D</a:t>
            </a:r>
            <a:r>
              <a:rPr lang="en-US" sz="2604" b="0" i="0" spc="-18" baseline="0" dirty="0">
                <a:latin typeface="Calibri"/>
              </a:rPr>
              <a:t>e</a:t>
            </a:r>
            <a:r>
              <a:rPr lang="en-US" sz="2604" b="0" i="0" spc="0" baseline="0" dirty="0">
                <a:latin typeface="Calibri"/>
              </a:rPr>
              <a:t>finitions</a:t>
            </a:r>
          </a:p>
        </p:txBody>
      </p:sp>
      <p:sp>
        <p:nvSpPr>
          <p:cNvPr id="1072" name="Rectangle 1072"/>
          <p:cNvSpPr/>
          <p:nvPr/>
        </p:nvSpPr>
        <p:spPr>
          <a:xfrm>
            <a:off x="211969" y="711981"/>
            <a:ext cx="7306949" cy="885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Implan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abl</a:t>
            </a:r>
            <a:r>
              <a:rPr lang="en-US" sz="1403" b="1" i="0" spc="44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22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dio</a:t>
            </a:r>
            <a:r>
              <a:rPr lang="en-US" sz="1403" b="1" i="0" spc="-28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erte</a:t>
            </a:r>
            <a:r>
              <a:rPr lang="en-US" sz="1403" b="1" i="0" spc="426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fibrilla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444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(I</a:t>
            </a:r>
            <a:r>
              <a:rPr lang="en-US" sz="1403" b="1" i="0" spc="-14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</a:t>
            </a:r>
            <a:r>
              <a:rPr lang="en-US" sz="1403" b="1" i="0" spc="429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implan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ation</a:t>
            </a:r>
            <a:r>
              <a:rPr lang="en-US" sz="1403" b="1" i="0" spc="434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43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426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428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3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43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annual</a:t>
            </a:r>
          </a:p>
          <a:p>
            <a:pPr marL="1722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4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2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abl</a:t>
            </a:r>
            <a:r>
              <a:rPr lang="en-US" sz="1403" b="0" i="0" spc="41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dio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fibrill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3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(ICD</a:t>
            </a:r>
            <a:r>
              <a:rPr lang="en-US" sz="1403" b="0" i="0" spc="415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ations</a:t>
            </a:r>
            <a:r>
              <a:rPr lang="en-US" sz="1403" b="0" i="0" spc="421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414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42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41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17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per</a:t>
            </a:r>
          </a:p>
          <a:p>
            <a:pPr marL="172211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74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</a:t>
            </a:r>
            <a:r>
              <a:rPr lang="en-US" sz="1403" b="0" i="0" spc="378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8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x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clude</a:t>
            </a:r>
            <a:r>
              <a:rPr lang="en-US" sz="1403" b="0" i="0" spc="38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</a:t>
            </a:r>
            <a:r>
              <a:rPr lang="en-US" sz="1403" b="0" i="0" spc="370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re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ynch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oni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z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71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378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IC</a:t>
            </a:r>
            <a:r>
              <a:rPr lang="en-US" sz="1403" b="0" i="0" spc="376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vice</a:t>
            </a:r>
            <a:r>
              <a:rPr lang="en-US" sz="1403" b="0" i="0" spc="38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(CRT-D</a:t>
            </a:r>
            <a:r>
              <a:rPr lang="en-US" sz="1403" b="0" i="0" spc="366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ations</a:t>
            </a:r>
            <a:r>
              <a:rPr lang="en-US" sz="1403" b="0" i="0" spc="378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It</a:t>
            </a:r>
          </a:p>
          <a:p>
            <a:pPr marL="172211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include</a:t>
            </a:r>
            <a:r>
              <a:rPr lang="en-US" sz="1403" b="0" i="0" spc="33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29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wel</a:t>
            </a:r>
            <a:r>
              <a:rPr lang="en-US" sz="1403" b="0" i="0" spc="313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eplaceme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ts.</a:t>
            </a:r>
          </a:p>
        </p:txBody>
      </p:sp>
      <p:sp>
        <p:nvSpPr>
          <p:cNvPr id="13" name="Rectangle 1082">
            <a:extLst>
              <a:ext uri="{FF2B5EF4-FFF2-40B4-BE49-F238E27FC236}">
                <a16:creationId xmlns:a16="http://schemas.microsoft.com/office/drawing/2014/main" id="{ACC866DE-0B3D-4DD7-9241-DC4078FC254C}"/>
              </a:ext>
            </a:extLst>
          </p:cNvPr>
          <p:cNvSpPr/>
          <p:nvPr/>
        </p:nvSpPr>
        <p:spPr>
          <a:xfrm>
            <a:off x="188624" y="1789139"/>
            <a:ext cx="7701824" cy="6726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Ca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dia</a:t>
            </a:r>
            <a:r>
              <a:rPr lang="en-US" sz="1403" b="1" i="0" spc="473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re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ynchr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ni</a:t>
            </a:r>
            <a:r>
              <a:rPr lang="en-US" sz="1403" b="1" i="0" spc="-16" baseline="0" dirty="0">
                <a:solidFill>
                  <a:srgbClr val="0D0D0D"/>
                </a:solidFill>
                <a:latin typeface="Calibri-Bold"/>
              </a:rPr>
              <a:t>z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atio</a:t>
            </a:r>
            <a:r>
              <a:rPr lang="en-US" sz="1403" b="1" i="0" spc="49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the</a:t>
            </a:r>
            <a:r>
              <a:rPr lang="en-US" sz="1403" b="1" i="0" spc="-3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ap</a:t>
            </a:r>
            <a:r>
              <a:rPr lang="en-US" sz="1403" b="1" i="0" spc="473" baseline="0" dirty="0">
                <a:solidFill>
                  <a:srgbClr val="0D0D0D"/>
                </a:solidFill>
                <a:latin typeface="Calibri-Bold"/>
              </a:rPr>
              <a:t>y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IC</a:t>
            </a:r>
            <a:r>
              <a:rPr lang="en-US" sz="1403" b="1" i="0" spc="483" baseline="0" dirty="0">
                <a:solidFill>
                  <a:srgbClr val="0D0D0D"/>
                </a:solidFill>
                <a:latin typeface="Calibri-Bold"/>
              </a:rPr>
              <a:t>D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C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-D</a:t>
            </a:r>
            <a:r>
              <a:rPr lang="en-US" sz="1403" b="1" i="0" spc="473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implan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-21" baseline="0" dirty="0">
                <a:solidFill>
                  <a:srgbClr val="0D0D0D"/>
                </a:solidFill>
                <a:latin typeface="Calibri-Bold"/>
              </a:rPr>
              <a:t>a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tion</a:t>
            </a:r>
            <a:r>
              <a:rPr lang="en-US" sz="1403" b="1" i="0" spc="475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490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482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956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9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479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annual</a:t>
            </a:r>
          </a:p>
          <a:p>
            <a:pPr marL="172211">
              <a:lnSpc>
                <a:spcPts val="1681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33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3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ynch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oni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z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ardiover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3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fibrill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vic</a:t>
            </a:r>
            <a:r>
              <a:rPr lang="en-US" sz="1403" b="0" i="0" spc="337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(CRT-D</a:t>
            </a:r>
            <a:r>
              <a:rPr lang="en-US" sz="1403" b="0" i="0" spc="330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</a:t>
            </a:r>
            <a:r>
              <a:rPr lang="en-US" sz="1403" b="0" i="0" spc="34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underta</a:t>
            </a:r>
            <a:r>
              <a:rPr lang="en-US" sz="1403" b="0" i="0" spc="-54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en,</a:t>
            </a:r>
          </a:p>
          <a:p>
            <a:pPr marL="172211">
              <a:lnSpc>
                <a:spcPts val="1680"/>
              </a:lnSpc>
            </a:pP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32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1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</a:t>
            </a:r>
            <a:r>
              <a:rPr lang="en-US" sz="1403" b="0" i="0" spc="318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2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include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wel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eplaceme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ts.</a:t>
            </a:r>
          </a:p>
        </p:txBody>
      </p:sp>
      <p:sp>
        <p:nvSpPr>
          <p:cNvPr id="14" name="Rectangle 1084">
            <a:extLst>
              <a:ext uri="{FF2B5EF4-FFF2-40B4-BE49-F238E27FC236}">
                <a16:creationId xmlns:a16="http://schemas.microsoft.com/office/drawing/2014/main" id="{88427D34-00AB-42EA-9D2C-8D0FD9D0ACDA}"/>
              </a:ext>
            </a:extLst>
          </p:cNvPr>
          <p:cNvSpPr/>
          <p:nvPr/>
        </p:nvSpPr>
        <p:spPr>
          <a:xfrm>
            <a:off x="192837" y="2615214"/>
            <a:ext cx="7701842" cy="672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Le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f</a:t>
            </a:r>
            <a:r>
              <a:rPr lang="en-US" sz="1403" b="1" i="0" spc="315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-15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tricula</a:t>
            </a:r>
            <a:r>
              <a:rPr lang="en-US" sz="1403" b="1" i="0" spc="32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assi</a:t>
            </a:r>
            <a:r>
              <a:rPr lang="en-US" sz="1403" b="1" i="0" spc="-18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31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devic</a:t>
            </a:r>
            <a:r>
              <a:rPr lang="en-US" sz="1403" b="1" i="0" spc="313" baseline="0" dirty="0">
                <a:solidFill>
                  <a:srgbClr val="0D0D0D"/>
                </a:solidFill>
                <a:latin typeface="Calibri-Bold"/>
              </a:rPr>
              <a:t>e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</a:t>
            </a:r>
            <a:r>
              <a:rPr lang="en-US" sz="1403" b="1" i="0" spc="-113" baseline="0" dirty="0">
                <a:solidFill>
                  <a:srgbClr val="0D0D0D"/>
                </a:solidFill>
                <a:latin typeface="Calibri-Bold"/>
              </a:rPr>
              <a:t>L</a:t>
            </a:r>
            <a:r>
              <a:rPr lang="en-US" sz="1403" b="1" i="0" spc="-74" baseline="0" dirty="0">
                <a:solidFill>
                  <a:srgbClr val="0D0D0D"/>
                </a:solidFill>
                <a:latin typeface="Calibri-Bold"/>
              </a:rPr>
              <a:t>V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AD</a:t>
            </a:r>
            <a:r>
              <a:rPr lang="en-US" sz="1403" b="1" i="0" spc="307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impla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nt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ation</a:t>
            </a:r>
            <a:r>
              <a:rPr lang="en-US" sz="1403" b="1" i="0" spc="321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317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318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people)</a:t>
            </a:r>
            <a:r>
              <a:rPr lang="en-US" sz="1403" b="1" i="0" spc="308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annua</a:t>
            </a:r>
            <a:r>
              <a:rPr lang="en-US" sz="1403" b="0" i="0" spc="326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ft</a:t>
            </a:r>
          </a:p>
          <a:p>
            <a:pPr marL="172212">
              <a:lnSpc>
                <a:spcPts val="1680"/>
              </a:lnSpc>
            </a:pP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tricula</a:t>
            </a:r>
            <a:r>
              <a:rPr lang="en-US" sz="1403" b="0" i="0" spc="46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assis</a:t>
            </a:r>
            <a:r>
              <a:rPr lang="en-US" sz="1403" b="0" i="0" spc="458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vice</a:t>
            </a:r>
            <a:r>
              <a:rPr lang="en-US" sz="1403" b="0" i="0" spc="45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</a:t>
            </a:r>
            <a:r>
              <a:rPr lang="en-US" sz="1403" b="0" i="0" spc="-98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-64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AD</a:t>
            </a:r>
            <a:r>
              <a:rPr lang="en-US" sz="1403" b="0" i="0" spc="455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ation</a:t>
            </a:r>
            <a:r>
              <a:rPr lang="en-US" sz="1403" b="0" i="0" spc="45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(IAB</a:t>
            </a:r>
            <a:r>
              <a:rPr lang="en-US" sz="1403" b="0" i="0" spc="451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45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IMPELLA-li</a:t>
            </a:r>
            <a:r>
              <a:rPr lang="en-US" sz="1403" b="0" i="0" spc="-49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3" b="0" i="0" spc="45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vice</a:t>
            </a:r>
            <a:r>
              <a:rPr lang="en-US" sz="1403" b="0" i="0" spc="45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x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cluded</a:t>
            </a:r>
            <a:r>
              <a:rPr lang="en-US" sz="1403" b="0" i="0" spc="453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3" b="0" i="0" spc="44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as</a:t>
            </a:r>
          </a:p>
          <a:p>
            <a:pPr marL="172212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  <p:sp>
        <p:nvSpPr>
          <p:cNvPr id="15" name="Rectangle 1086">
            <a:extLst>
              <a:ext uri="{FF2B5EF4-FFF2-40B4-BE49-F238E27FC236}">
                <a16:creationId xmlns:a16="http://schemas.microsoft.com/office/drawing/2014/main" id="{0A91EB5E-959C-4C56-8E54-42D0CFFED794}"/>
              </a:ext>
            </a:extLst>
          </p:cNvPr>
          <p:cNvSpPr/>
          <p:nvPr/>
        </p:nvSpPr>
        <p:spPr>
          <a:xfrm>
            <a:off x="190681" y="3545220"/>
            <a:ext cx="7699767" cy="4591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864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Hear</a:t>
            </a:r>
            <a:r>
              <a:rPr lang="en-US" sz="1403" b="1" i="0" spc="774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-42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ansplan</a:t>
            </a:r>
            <a:r>
              <a:rPr lang="en-US" sz="1403" b="1" i="0" spc="-19" baseline="0" dirty="0">
                <a:solidFill>
                  <a:srgbClr val="0D0D0D"/>
                </a:solidFill>
                <a:latin typeface="Calibri-Bold"/>
              </a:rPr>
              <a:t>t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ati</a:t>
            </a:r>
            <a:r>
              <a:rPr lang="en-US" sz="1403" b="1" i="0" spc="-11" baseline="0" dirty="0">
                <a:solidFill>
                  <a:srgbClr val="0D0D0D"/>
                </a:solidFill>
                <a:latin typeface="Calibri-Bold"/>
              </a:rPr>
              <a:t>o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797" baseline="0" dirty="0">
                <a:solidFill>
                  <a:srgbClr val="0D0D0D"/>
                </a:solidFill>
                <a:latin typeface="Calibri-Bold"/>
              </a:rPr>
              <a:t>s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(pe</a:t>
            </a:r>
            <a:r>
              <a:rPr lang="en-US" sz="1403" b="1" i="0" spc="774" baseline="0" dirty="0">
                <a:solidFill>
                  <a:srgbClr val="0D0D0D"/>
                </a:solidFill>
                <a:latin typeface="Calibri-Bold"/>
              </a:rPr>
              <a:t>r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millio</a:t>
            </a:r>
            <a:r>
              <a:rPr lang="en-US" sz="1403" b="1" i="0" spc="774" baseline="0" dirty="0">
                <a:solidFill>
                  <a:srgbClr val="0D0D0D"/>
                </a:solidFill>
                <a:latin typeface="Calibri-Bold"/>
              </a:rPr>
              <a:t>n</a:t>
            </a:r>
            <a:r>
              <a:rPr lang="en-US" sz="1403" b="1" i="0" spc="0" baseline="0" dirty="0">
                <a:solidFill>
                  <a:srgbClr val="0D0D0D"/>
                </a:solidFill>
                <a:latin typeface="Calibri-Bold"/>
              </a:rPr>
              <a:t>people</a:t>
            </a:r>
            <a:r>
              <a:rPr lang="en-US" sz="1403" b="1" i="0" spc="-14" baseline="0" dirty="0">
                <a:solidFill>
                  <a:srgbClr val="0D0D0D"/>
                </a:solidFill>
                <a:latin typeface="Calibri-Bold"/>
              </a:rPr>
              <a:t>)</a:t>
            </a:r>
            <a:r>
              <a:rPr lang="en-US" sz="1403" b="1" i="0" spc="776" baseline="0" dirty="0">
                <a:solidFill>
                  <a:srgbClr val="0D0D0D"/>
                </a:solidFill>
                <a:latin typeface="Calibri-Bold"/>
              </a:rPr>
              <a:t>: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77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ota</a:t>
            </a:r>
            <a:r>
              <a:rPr lang="en-US" sz="1403" b="0" i="0" spc="767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annua</a:t>
            </a:r>
            <a:r>
              <a:rPr lang="en-US" sz="1403" b="0" i="0" spc="786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numbe</a:t>
            </a:r>
            <a:r>
              <a:rPr lang="en-US" sz="1403" b="0" i="0" spc="76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77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hear</a:t>
            </a:r>
            <a:r>
              <a:rPr lang="en-US" sz="1403" b="0" i="0" spc="76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anspla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tions</a:t>
            </a:r>
          </a:p>
          <a:p>
            <a:pPr marL="172212">
              <a:lnSpc>
                <a:spcPts val="1680"/>
              </a:lnSpc>
            </a:pP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under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53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34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6" b="0" i="0" spc="32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6" b="0" i="0" spc="31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tr</a:t>
            </a:r>
            <a:r>
              <a:rPr lang="en-US" sz="1406" b="0" i="0" spc="-9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309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6" b="0" i="0" spc="-2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xp</a:t>
            </a:r>
            <a:r>
              <a:rPr lang="en-US" sz="1406" b="0" i="0" spc="-2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esse</a:t>
            </a:r>
            <a:r>
              <a:rPr lang="en-US" sz="1406" b="0" i="0" spc="32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31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crud</a:t>
            </a:r>
            <a:r>
              <a:rPr lang="en-US" sz="1406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30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pe</a:t>
            </a:r>
            <a:r>
              <a:rPr lang="en-US" sz="1406" b="0" i="0" spc="3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millio</a:t>
            </a:r>
            <a:r>
              <a:rPr lang="en-US" sz="1406" b="0" i="0" spc="30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people.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Freeform 108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8" name="Picture 108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4936"/>
            <a:ext cx="9144000" cy="61976"/>
          </a:xfrm>
          <a:prstGeom prst="rect">
            <a:avLst/>
          </a:prstGeom>
          <a:noFill/>
        </p:spPr>
      </p:pic>
      <p:pic>
        <p:nvPicPr>
          <p:cNvPr id="1089" name="Picture 10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4960"/>
            <a:ext cx="7051294" cy="61976"/>
          </a:xfrm>
          <a:prstGeom prst="rect">
            <a:avLst/>
          </a:prstGeom>
          <a:noFill/>
        </p:spPr>
      </p:pic>
      <p:pic>
        <p:nvPicPr>
          <p:cNvPr id="1090" name="Picture 109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23" y="0"/>
            <a:ext cx="61976" cy="5143500"/>
          </a:xfrm>
          <a:prstGeom prst="rect">
            <a:avLst/>
          </a:prstGeom>
          <a:noFill/>
        </p:spPr>
      </p:pic>
      <p:sp>
        <p:nvSpPr>
          <p:cNvPr id="1091" name="Freeform 1091"/>
          <p:cNvSpPr/>
          <p:nvPr/>
        </p:nvSpPr>
        <p:spPr>
          <a:xfrm>
            <a:off x="899160" y="844297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7"/>
                </a:moveTo>
                <a:cubicBezTo>
                  <a:pt x="0" y="32131"/>
                  <a:pt x="32410" y="0"/>
                  <a:pt x="72390" y="0"/>
                </a:cubicBezTo>
                <a:cubicBezTo>
                  <a:pt x="112369" y="0"/>
                  <a:pt x="144779" y="32131"/>
                  <a:pt x="144779" y="71627"/>
                </a:cubicBezTo>
                <a:cubicBezTo>
                  <a:pt x="144779" y="111125"/>
                  <a:pt x="112369" y="143256"/>
                  <a:pt x="72390" y="143256"/>
                </a:cubicBezTo>
                <a:cubicBezTo>
                  <a:pt x="32410" y="143256"/>
                  <a:pt x="0" y="111125"/>
                  <a:pt x="0" y="71627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899160" y="3579876"/>
            <a:ext cx="144779" cy="143257"/>
          </a:xfrm>
          <a:custGeom>
            <a:avLst/>
            <a:gdLst/>
            <a:ahLst/>
            <a:cxnLst/>
            <a:rect l="0" t="0" r="0" b="0"/>
            <a:pathLst>
              <a:path w="144779" h="143257">
                <a:moveTo>
                  <a:pt x="0" y="71628"/>
                </a:moveTo>
                <a:cubicBezTo>
                  <a:pt x="0" y="32132"/>
                  <a:pt x="32410" y="0"/>
                  <a:pt x="72390" y="0"/>
                </a:cubicBezTo>
                <a:cubicBezTo>
                  <a:pt x="112369" y="0"/>
                  <a:pt x="144779" y="32132"/>
                  <a:pt x="144779" y="71628"/>
                </a:cubicBezTo>
                <a:cubicBezTo>
                  <a:pt x="144779" y="111125"/>
                  <a:pt x="112369" y="143257"/>
                  <a:pt x="72390" y="143257"/>
                </a:cubicBezTo>
                <a:cubicBezTo>
                  <a:pt x="32410" y="143257"/>
                  <a:pt x="0" y="111125"/>
                  <a:pt x="0" y="71628"/>
                </a:cubicBezTo>
                <a:close/>
              </a:path>
            </a:pathLst>
          </a:custGeom>
          <a:solidFill>
            <a:srgbClr val="AE102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899160" y="4084320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8"/>
                </a:moveTo>
                <a:cubicBezTo>
                  <a:pt x="0" y="32068"/>
                  <a:pt x="32410" y="0"/>
                  <a:pt x="72390" y="0"/>
                </a:cubicBezTo>
                <a:cubicBezTo>
                  <a:pt x="112369" y="0"/>
                  <a:pt x="144779" y="32068"/>
                  <a:pt x="144779" y="71628"/>
                </a:cubicBezTo>
                <a:cubicBezTo>
                  <a:pt x="144779" y="111189"/>
                  <a:pt x="112369" y="143256"/>
                  <a:pt x="72390" y="143256"/>
                </a:cubicBezTo>
                <a:cubicBezTo>
                  <a:pt x="32410" y="143256"/>
                  <a:pt x="0" y="111189"/>
                  <a:pt x="0" y="71628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23" y="3942589"/>
            <a:ext cx="1600200" cy="714755"/>
          </a:xfrm>
          <a:prstGeom prst="rect">
            <a:avLst/>
          </a:prstGeom>
          <a:noFill/>
        </p:spPr>
      </p:pic>
      <p:sp>
        <p:nvSpPr>
          <p:cNvPr id="1095" name="Rectangle 1095"/>
          <p:cNvSpPr/>
          <p:nvPr/>
        </p:nvSpPr>
        <p:spPr>
          <a:xfrm>
            <a:off x="1300861" y="1098515"/>
            <a:ext cx="2650646" cy="731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Discl</a:t>
            </a:r>
            <a:r>
              <a:rPr lang="en-US" sz="4802" b="1" i="0" spc="-19" baseline="0" dirty="0">
                <a:solidFill>
                  <a:srgbClr val="AE1022"/>
                </a:solidFill>
                <a:latin typeface="Calibri-Bold"/>
              </a:rPr>
              <a:t>a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imer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Freeform 109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7" name="Picture 10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098" name="Freeform 1098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9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100" name="Picture 110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101" name="Freeform 1101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Rectangle 1103"/>
          <p:cNvSpPr/>
          <p:nvPr/>
        </p:nvSpPr>
        <p:spPr>
          <a:xfrm>
            <a:off x="416051" y="308600"/>
            <a:ext cx="1404487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Disclaimer</a:t>
            </a:r>
          </a:p>
        </p:txBody>
      </p:sp>
      <p:sp>
        <p:nvSpPr>
          <p:cNvPr id="1104" name="Rectangle 1104"/>
          <p:cNvSpPr/>
          <p:nvPr/>
        </p:nvSpPr>
        <p:spPr>
          <a:xfrm>
            <a:off x="415442" y="1214411"/>
            <a:ext cx="7594765" cy="10994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Despi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63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62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ort</a:t>
            </a:r>
            <a:r>
              <a:rPr lang="en-US" sz="1403" b="0" i="0" spc="63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628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</a:t>
            </a:r>
            <a:r>
              <a:rPr lang="en-US" sz="1403" b="0" i="0" spc="62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quali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ativ</a:t>
            </a:r>
            <a:r>
              <a:rPr lang="en-US" sz="1403" b="0" i="0" spc="62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61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ompl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63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62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63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despi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61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63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thodologi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628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eps</a:t>
            </a:r>
          </a:p>
          <a:p>
            <a:pPr marL="0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outline</a:t>
            </a:r>
            <a:r>
              <a:rPr lang="en-US" sz="1403" b="0" i="0" spc="404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40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0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oduction</a:t>
            </a:r>
            <a:r>
              <a:rPr lang="en-US" sz="1403" b="0" i="0" spc="414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41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mus</a:t>
            </a:r>
            <a:r>
              <a:rPr lang="en-US" sz="1403" b="0" i="0" spc="41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40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acknowled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1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that</a:t>
            </a:r>
            <a:r>
              <a:rPr lang="en-US" sz="1403" b="0" i="0" spc="401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41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41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alw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4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0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as</a:t>
            </a:r>
            <a:r>
              <a:rPr lang="en-US" sz="1403" b="0" i="0" spc="41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401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initiati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1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1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this</a:t>
            </a:r>
          </a:p>
          <a:p>
            <a:pPr marL="0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kind</a:t>
            </a:r>
            <a:r>
              <a:rPr lang="en-US" sz="1403" b="0" i="0" spc="441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da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4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qualit</a:t>
            </a:r>
            <a:r>
              <a:rPr lang="en-US" sz="1403" b="0" i="0" spc="444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427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edibilit</a:t>
            </a:r>
            <a:r>
              <a:rPr lang="en-US" sz="1403" b="0" i="0" spc="448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issue</a:t>
            </a:r>
            <a:r>
              <a:rPr lang="en-US" sz="1403" b="0" i="0" spc="44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alw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43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xist</a:t>
            </a:r>
            <a:r>
              <a:rPr lang="en-US" sz="1403" b="0" i="0" spc="426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especiall</a:t>
            </a:r>
            <a:r>
              <a:rPr lang="en-US" sz="1403" b="0" i="0" spc="44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gi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4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tha</a:t>
            </a:r>
            <a:r>
              <a:rPr lang="en-US" sz="1403" b="0" i="0" spc="44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thi</a:t>
            </a:r>
            <a:r>
              <a:rPr lang="en-US" sz="1403" b="0" i="0" spc="43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44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3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44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tim</a:t>
            </a:r>
            <a:r>
              <a:rPr lang="en-US" sz="1403" b="0" i="0" spc="44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tha</a:t>
            </a:r>
            <a:r>
              <a:rPr lang="en-US" sz="1403" b="0" i="0" spc="44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this</a:t>
            </a:r>
          </a:p>
          <a:p>
            <a:pPr marL="0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ojec</a:t>
            </a:r>
            <a:r>
              <a:rPr lang="en-US" sz="1403" b="0" i="0" spc="34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5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under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51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en</a:t>
            </a:r>
            <a:r>
              <a:rPr lang="en-US" sz="1403" b="0" i="0" spc="354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47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4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6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thi</a:t>
            </a:r>
            <a:r>
              <a:rPr lang="en-US" sz="1403" b="0" i="0" spc="36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x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cis</a:t>
            </a:r>
            <a:r>
              <a:rPr lang="en-US" sz="1403" b="0" i="0" spc="35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wil</a:t>
            </a:r>
            <a:r>
              <a:rPr lang="en-US" sz="1403" b="0" i="0" spc="351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ov</a:t>
            </a:r>
            <a:r>
              <a:rPr lang="en-US" sz="1403" b="0" i="0" spc="34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354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44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onsequenc</a:t>
            </a:r>
            <a:r>
              <a:rPr lang="en-US" sz="1403" b="0" i="0" spc="35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</a:t>
            </a:r>
            <a:r>
              <a:rPr lang="en-US" sz="1403" b="0" i="0" spc="355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5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6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quality</a:t>
            </a:r>
          </a:p>
          <a:p>
            <a:pPr marL="0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31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edibilit</a:t>
            </a:r>
            <a:r>
              <a:rPr lang="en-US" sz="1403" b="0" i="0" spc="-99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.</a:t>
            </a:r>
          </a:p>
        </p:txBody>
      </p:sp>
      <p:sp>
        <p:nvSpPr>
          <p:cNvPr id="1105" name="Rectangle 1105"/>
          <p:cNvSpPr/>
          <p:nvPr/>
        </p:nvSpPr>
        <p:spPr>
          <a:xfrm>
            <a:off x="415442" y="2323793"/>
            <a:ext cx="7594304" cy="673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0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6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26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dless</a:t>
            </a:r>
            <a:r>
              <a:rPr lang="en-US" sz="1406" b="0" i="0" spc="452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6" b="0" i="0" spc="-11" baseline="0" dirty="0">
                <a:solidFill>
                  <a:srgbClr val="0D0D0D"/>
                </a:solidFill>
                <a:latin typeface="Calibri"/>
              </a:rPr>
              <a:t>w</a:t>
            </a:r>
            <a:r>
              <a:rPr lang="en-US" sz="1406" b="0" i="0" spc="-2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46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45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omin</a:t>
            </a:r>
            <a:r>
              <a:rPr lang="en-US" sz="1406" b="0" i="0" spc="45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451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6" b="0" i="0" spc="45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23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ari</a:t>
            </a:r>
            <a:r>
              <a:rPr lang="en-US" sz="1406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454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45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sou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ce</a:t>
            </a:r>
            <a:r>
              <a:rPr lang="en-US" sz="1406" b="0" i="0" spc="45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ac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os</a:t>
            </a:r>
            <a:r>
              <a:rPr lang="en-US" sz="1406" b="0" i="0" spc="45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dif</a:t>
            </a:r>
            <a:r>
              <a:rPr lang="en-US" sz="1406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45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trie</a:t>
            </a:r>
            <a:r>
              <a:rPr lang="en-US" sz="1406" b="0" i="0" spc="45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shoul</a:t>
            </a:r>
            <a:r>
              <a:rPr lang="en-US" sz="1406" b="0" i="0" spc="45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6" b="0" i="0" spc="45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vi</a:t>
            </a:r>
            <a:r>
              <a:rPr lang="en-US" sz="1406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wed</a:t>
            </a:r>
          </a:p>
          <a:p>
            <a:pPr marL="0">
              <a:lnSpc>
                <a:spcPts val="1681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497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aution</a:t>
            </a:r>
            <a:r>
              <a:rPr lang="en-US" sz="1403" b="0" i="0" spc="510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Als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505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dif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ence</a:t>
            </a:r>
            <a:r>
              <a:rPr lang="en-US" sz="1403" b="0" i="0" spc="50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betwee</a:t>
            </a:r>
            <a:r>
              <a:rPr lang="en-US" sz="1403" b="0" i="0" spc="5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</a:t>
            </a:r>
            <a:r>
              <a:rPr lang="en-US" sz="1403" b="0" i="0" spc="512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ocedu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50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50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50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ause</a:t>
            </a:r>
            <a:r>
              <a:rPr lang="en-US" sz="1403" b="0" i="0" spc="515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7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503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</a:t>
            </a:r>
            <a:r>
              <a:rPr lang="en-US" sz="1403" b="0" i="0" spc="50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tha</a:t>
            </a:r>
            <a:r>
              <a:rPr lang="en-US" sz="1403" b="0" i="0" spc="5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49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are</a:t>
            </a:r>
          </a:p>
          <a:p>
            <a:pPr marL="0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al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ern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whic</a:t>
            </a:r>
            <a:r>
              <a:rPr lang="en-US" sz="1403" b="0" i="0" spc="306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09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use</a:t>
            </a:r>
            <a:r>
              <a:rPr lang="en-US" sz="1403" b="0" i="0" spc="31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dif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tl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0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dif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32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tries.</a:t>
            </a:r>
          </a:p>
        </p:txBody>
      </p:sp>
      <p:sp>
        <p:nvSpPr>
          <p:cNvPr id="1106" name="Rectangle 1106"/>
          <p:cNvSpPr/>
          <p:nvPr/>
        </p:nvSpPr>
        <p:spPr>
          <a:xfrm>
            <a:off x="415442" y="3007143"/>
            <a:ext cx="7594155" cy="10995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312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85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501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need</a:t>
            </a:r>
            <a:r>
              <a:rPr lang="en-US" sz="1403" b="0" i="0" spc="5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96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50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poi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te</a:t>
            </a:r>
            <a:r>
              <a:rPr lang="en-US" sz="1403" b="0" i="0" spc="50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</a:t>
            </a:r>
            <a:r>
              <a:rPr lang="en-US" sz="1403" b="0" i="0" spc="50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91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whil</a:t>
            </a:r>
            <a:r>
              <a:rPr lang="en-US" sz="1403" b="0" i="0" spc="49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indi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498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50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ese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9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501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associ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86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49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each</a:t>
            </a:r>
          </a:p>
          <a:p>
            <a:pPr marL="0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othe</a:t>
            </a:r>
            <a:r>
              <a:rPr lang="en-US" sz="1403" b="0" i="0" spc="386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8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ompa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38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purposes</a:t>
            </a:r>
            <a:r>
              <a:rPr lang="en-US" sz="1403" b="0" i="0" spc="386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9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need</a:t>
            </a:r>
            <a:r>
              <a:rPr lang="en-US" sz="1403" b="0" i="0" spc="40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9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39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vividl</a:t>
            </a:r>
            <a:r>
              <a:rPr lang="en-US" sz="1403" b="0" i="0" spc="398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note</a:t>
            </a:r>
            <a:r>
              <a:rPr lang="en-US" sz="1403" b="0" i="0" spc="39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9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health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9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ealit</a:t>
            </a:r>
            <a:r>
              <a:rPr lang="en-US" sz="1403" b="0" i="0" spc="38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8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</a:t>
            </a:r>
            <a:r>
              <a:rPr lang="en-US" sz="1403" b="0" i="0" spc="38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ompl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04" baseline="0" dirty="0">
                <a:solidFill>
                  <a:srgbClr val="0D0D0D"/>
                </a:solidFill>
                <a:latin typeface="Calibri"/>
              </a:rPr>
              <a:t>x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and</a:t>
            </a:r>
          </a:p>
          <a:p>
            <a:pPr marL="0">
              <a:lnSpc>
                <a:spcPts val="1680"/>
              </a:lnSpc>
            </a:pP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simpl</a:t>
            </a:r>
            <a:r>
              <a:rPr lang="en-US" sz="1406" b="0" i="0" spc="32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omparison</a:t>
            </a:r>
            <a:r>
              <a:rPr lang="en-US" sz="1406" b="0" i="0" spc="32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shoul</a:t>
            </a:r>
            <a:r>
              <a:rPr lang="en-US" sz="1406" b="0" i="0" spc="326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6" b="0" i="0" spc="31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vi</a:t>
            </a:r>
            <a:r>
              <a:rPr lang="en-US" sz="1406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we</a:t>
            </a:r>
            <a:r>
              <a:rPr lang="en-US" sz="1406" b="0" i="0" spc="319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6" b="0" i="0" spc="319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6" b="0" i="0" spc="-16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autio</a:t>
            </a:r>
            <a:r>
              <a:rPr lang="en-US" sz="1406" b="0" i="0" spc="31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6" b="0" i="0" spc="33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333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32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seriou</a:t>
            </a:r>
            <a:r>
              <a:rPr lang="en-US" sz="1406" b="0" i="0" spc="32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ris</a:t>
            </a:r>
            <a:r>
              <a:rPr lang="en-US" sz="1406" b="0" i="0" spc="-12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6" b="0" i="0" spc="32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32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misi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erp</a:t>
            </a:r>
            <a:r>
              <a:rPr lang="en-US" sz="1406" b="0" i="0" spc="-1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atio</a:t>
            </a:r>
            <a:r>
              <a:rPr lang="en-US" sz="1406" b="0" i="0" spc="32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6" b="0" i="0" spc="327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one</a:t>
            </a:r>
          </a:p>
          <a:p>
            <a:pPr marL="0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neglect</a:t>
            </a:r>
            <a:r>
              <a:rPr lang="en-US" sz="1403" b="0" i="0" spc="60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9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simul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aneou</a:t>
            </a:r>
            <a:r>
              <a:rPr lang="en-US" sz="1403" b="0" i="0" spc="60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impact</a:t>
            </a:r>
            <a:r>
              <a:rPr lang="en-US" sz="1403" b="0" i="0" spc="60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6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60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dif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59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oundin</a:t>
            </a:r>
            <a:r>
              <a:rPr lang="en-US" sz="1403" b="0" i="0" spc="599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58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whic</a:t>
            </a:r>
            <a:r>
              <a:rPr lang="en-US" sz="1403" b="0" i="0" spc="594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599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ermin</a:t>
            </a:r>
            <a:r>
              <a:rPr lang="en-US" sz="1403" b="0" i="0" spc="60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</a:p>
          <a:p>
            <a:pPr marL="0">
              <a:lnSpc>
                <a:spcPts val="1679"/>
              </a:lnSpc>
            </a:pP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ariable</a:t>
            </a:r>
            <a:r>
              <a:rPr lang="en-US" sz="1403" b="0" i="0" spc="32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Freeform 110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8" name="Picture 1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4936"/>
            <a:ext cx="9144000" cy="61976"/>
          </a:xfrm>
          <a:prstGeom prst="rect">
            <a:avLst/>
          </a:prstGeom>
          <a:noFill/>
        </p:spPr>
      </p:pic>
      <p:pic>
        <p:nvPicPr>
          <p:cNvPr id="1109" name="Picture 11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4960"/>
            <a:ext cx="7051294" cy="61976"/>
          </a:xfrm>
          <a:prstGeom prst="rect">
            <a:avLst/>
          </a:prstGeom>
          <a:noFill/>
        </p:spPr>
      </p:pic>
      <p:pic>
        <p:nvPicPr>
          <p:cNvPr id="1110" name="Picture 11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23" y="0"/>
            <a:ext cx="61976" cy="5143500"/>
          </a:xfrm>
          <a:prstGeom prst="rect">
            <a:avLst/>
          </a:prstGeom>
          <a:noFill/>
        </p:spPr>
      </p:pic>
      <p:sp>
        <p:nvSpPr>
          <p:cNvPr id="1111" name="Freeform 1111"/>
          <p:cNvSpPr/>
          <p:nvPr/>
        </p:nvSpPr>
        <p:spPr>
          <a:xfrm>
            <a:off x="899160" y="844297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7"/>
                </a:moveTo>
                <a:cubicBezTo>
                  <a:pt x="0" y="32131"/>
                  <a:pt x="32410" y="0"/>
                  <a:pt x="72390" y="0"/>
                </a:cubicBezTo>
                <a:cubicBezTo>
                  <a:pt x="112369" y="0"/>
                  <a:pt x="144779" y="32131"/>
                  <a:pt x="144779" y="71627"/>
                </a:cubicBezTo>
                <a:cubicBezTo>
                  <a:pt x="144779" y="111125"/>
                  <a:pt x="112369" y="143256"/>
                  <a:pt x="72390" y="143256"/>
                </a:cubicBezTo>
                <a:cubicBezTo>
                  <a:pt x="32410" y="143256"/>
                  <a:pt x="0" y="111125"/>
                  <a:pt x="0" y="71627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>
            <a:off x="899160" y="3579876"/>
            <a:ext cx="144779" cy="143257"/>
          </a:xfrm>
          <a:custGeom>
            <a:avLst/>
            <a:gdLst/>
            <a:ahLst/>
            <a:cxnLst/>
            <a:rect l="0" t="0" r="0" b="0"/>
            <a:pathLst>
              <a:path w="144779" h="143257">
                <a:moveTo>
                  <a:pt x="0" y="71628"/>
                </a:moveTo>
                <a:cubicBezTo>
                  <a:pt x="0" y="32132"/>
                  <a:pt x="32410" y="0"/>
                  <a:pt x="72390" y="0"/>
                </a:cubicBezTo>
                <a:cubicBezTo>
                  <a:pt x="112369" y="0"/>
                  <a:pt x="144779" y="32132"/>
                  <a:pt x="144779" y="71628"/>
                </a:cubicBezTo>
                <a:cubicBezTo>
                  <a:pt x="144779" y="111125"/>
                  <a:pt x="112369" y="143257"/>
                  <a:pt x="72390" y="143257"/>
                </a:cubicBezTo>
                <a:cubicBezTo>
                  <a:pt x="32410" y="143257"/>
                  <a:pt x="0" y="111125"/>
                  <a:pt x="0" y="71628"/>
                </a:cubicBezTo>
                <a:close/>
              </a:path>
            </a:pathLst>
          </a:custGeom>
          <a:solidFill>
            <a:srgbClr val="AE102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>
            <a:off x="899160" y="4084320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8"/>
                </a:moveTo>
                <a:cubicBezTo>
                  <a:pt x="0" y="32068"/>
                  <a:pt x="32410" y="0"/>
                  <a:pt x="72390" y="0"/>
                </a:cubicBezTo>
                <a:cubicBezTo>
                  <a:pt x="112369" y="0"/>
                  <a:pt x="144779" y="32068"/>
                  <a:pt x="144779" y="71628"/>
                </a:cubicBezTo>
                <a:cubicBezTo>
                  <a:pt x="144779" y="111189"/>
                  <a:pt x="112369" y="143256"/>
                  <a:pt x="72390" y="143256"/>
                </a:cubicBezTo>
                <a:cubicBezTo>
                  <a:pt x="32410" y="143256"/>
                  <a:pt x="0" y="111189"/>
                  <a:pt x="0" y="71628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4" name="Picture 1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23" y="3942589"/>
            <a:ext cx="1600200" cy="714755"/>
          </a:xfrm>
          <a:prstGeom prst="rect">
            <a:avLst/>
          </a:prstGeom>
          <a:noFill/>
        </p:spPr>
      </p:pic>
      <p:sp>
        <p:nvSpPr>
          <p:cNvPr id="1115" name="Rectangle 1115"/>
          <p:cNvSpPr/>
          <p:nvPr/>
        </p:nvSpPr>
        <p:spPr>
          <a:xfrm>
            <a:off x="1300861" y="1098515"/>
            <a:ext cx="3815534" cy="731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Le</a:t>
            </a:r>
            <a:r>
              <a:rPr lang="en-US" sz="4802" b="1" i="0" spc="-86" baseline="0" dirty="0">
                <a:solidFill>
                  <a:srgbClr val="AE1022"/>
                </a:solidFill>
                <a:latin typeface="Calibri-Bold"/>
              </a:rPr>
              <a:t>g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a</a:t>
            </a:r>
            <a:r>
              <a:rPr lang="en-US" sz="4802" b="1" i="0" spc="1080" baseline="0" dirty="0">
                <a:solidFill>
                  <a:srgbClr val="AE1022"/>
                </a:solidFill>
                <a:latin typeface="Calibri-Bold"/>
              </a:rPr>
              <a:t>l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me</a:t>
            </a:r>
            <a:r>
              <a:rPr lang="en-US" sz="4802" b="1" i="0" spc="-52" baseline="0" dirty="0">
                <a:solidFill>
                  <a:srgbClr val="AE1022"/>
                </a:solidFill>
                <a:latin typeface="Calibri-Bold"/>
              </a:rPr>
              <a:t>n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tions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Freeform 11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7" name="Picture 11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118" name="Freeform 1118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9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120" name="Picture 11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121" name="Freeform 1121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Rectangle 1123"/>
          <p:cNvSpPr/>
          <p:nvPr/>
        </p:nvSpPr>
        <p:spPr>
          <a:xfrm>
            <a:off x="416051" y="308600"/>
            <a:ext cx="2024143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Le</a:t>
            </a:r>
            <a:r>
              <a:rPr lang="en-US" sz="2606" b="0" i="0" spc="-57" baseline="0" dirty="0">
                <a:latin typeface="Calibri"/>
              </a:rPr>
              <a:t>g</a:t>
            </a:r>
            <a:r>
              <a:rPr lang="en-US" sz="2606" b="0" i="0" spc="0" baseline="0" dirty="0">
                <a:latin typeface="Calibri"/>
              </a:rPr>
              <a:t>al</a:t>
            </a:r>
            <a:r>
              <a:rPr lang="en-US" sz="2606" b="0" i="0" spc="-13" baseline="0" dirty="0">
                <a:latin typeface="Calibri"/>
              </a:rPr>
              <a:t> </a:t>
            </a:r>
            <a:r>
              <a:rPr lang="en-US" sz="2606" b="0" i="0" spc="0" baseline="0" dirty="0">
                <a:latin typeface="Calibri"/>
              </a:rPr>
              <a:t>me</a:t>
            </a:r>
            <a:r>
              <a:rPr lang="en-US" sz="2606" b="0" i="0" spc="-23" baseline="0" dirty="0">
                <a:latin typeface="Calibri"/>
              </a:rPr>
              <a:t>n</a:t>
            </a:r>
            <a:r>
              <a:rPr lang="en-US" sz="2606" b="0" i="0" spc="0" baseline="0" dirty="0">
                <a:latin typeface="Calibri"/>
              </a:rPr>
              <a:t>tions</a:t>
            </a:r>
          </a:p>
        </p:txBody>
      </p:sp>
      <p:sp>
        <p:nvSpPr>
          <p:cNvPr id="1124" name="Rectangle 1124"/>
          <p:cNvSpPr/>
          <p:nvPr/>
        </p:nvSpPr>
        <p:spPr>
          <a:xfrm>
            <a:off x="415442" y="1246150"/>
            <a:ext cx="7594856" cy="640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8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opea</a:t>
            </a:r>
            <a:r>
              <a:rPr lang="en-US" sz="1403" b="0" i="0" spc="47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Soci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8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8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diolog</a:t>
            </a:r>
            <a:r>
              <a:rPr lang="en-US" sz="1403" b="0" i="0" spc="480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(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SC</a:t>
            </a:r>
            <a:r>
              <a:rPr lang="en-US" sz="1403" b="0" i="0" spc="485" baseline="0" dirty="0">
                <a:solidFill>
                  <a:srgbClr val="0D0D0D"/>
                </a:solidFill>
                <a:latin typeface="Calibri"/>
              </a:rPr>
              <a:t>)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doe</a:t>
            </a:r>
            <a:r>
              <a:rPr lang="en-US" sz="1403" b="0" i="0" spc="48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it</a:t>
            </a:r>
            <a:r>
              <a:rPr lang="en-US" sz="1403" b="0" i="0" spc="49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utmos</a:t>
            </a:r>
            <a:r>
              <a:rPr lang="en-US" sz="1403" b="0" i="0" spc="47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96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ovid</a:t>
            </a:r>
            <a:r>
              <a:rPr lang="en-US" sz="1403" b="0" i="0" spc="477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48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485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ailabl</a:t>
            </a:r>
            <a:r>
              <a:rPr lang="en-US" sz="1403" b="0" i="0" spc="48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492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erified</a:t>
            </a:r>
          </a:p>
          <a:p>
            <a:pPr marL="0">
              <a:lnSpc>
                <a:spcPts val="1682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orm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80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79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ool</a:t>
            </a:r>
            <a:r>
              <a:rPr lang="en-US" sz="1403" b="0" i="0" spc="80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3" b="0" i="0" spc="79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shal</a:t>
            </a:r>
            <a:r>
              <a:rPr lang="en-US" sz="1403" b="0" i="0" spc="803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no</a:t>
            </a:r>
            <a:r>
              <a:rPr lang="en-US" sz="1403" b="0" i="0" spc="80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80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liabl</a:t>
            </a:r>
            <a:r>
              <a:rPr lang="en-US" sz="1403" b="0" i="0" spc="80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809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803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804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sence</a:t>
            </a:r>
            <a:r>
              <a:rPr lang="en-US" sz="1403" b="0" i="0" spc="786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un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ailabilit</a:t>
            </a:r>
            <a:r>
              <a:rPr lang="en-US" sz="1403" b="0" i="0" spc="804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81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80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of</a:t>
            </a:r>
          </a:p>
          <a:p>
            <a:pPr marL="0">
              <a:lnSpc>
                <a:spcPts val="1679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authorisation.</a:t>
            </a:r>
          </a:p>
        </p:txBody>
      </p:sp>
      <p:sp>
        <p:nvSpPr>
          <p:cNvPr id="1125" name="Rectangle 1125"/>
          <p:cNvSpPr/>
          <p:nvPr/>
        </p:nvSpPr>
        <p:spPr>
          <a:xfrm>
            <a:off x="415442" y="1929156"/>
            <a:ext cx="7595006" cy="1622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310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shal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no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liabl</a:t>
            </a:r>
            <a:r>
              <a:rPr lang="en-US" sz="1403" b="0" i="0" spc="32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29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unauthorise</a:t>
            </a:r>
            <a:r>
              <a:rPr lang="en-US" sz="1403" b="0" i="0" spc="346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</a:t>
            </a:r>
            <a:r>
              <a:rPr lang="en-US" sz="1403" b="0" i="0" spc="30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ollec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17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0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xterna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sou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ce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17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310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membe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s.</a:t>
            </a:r>
          </a:p>
          <a:p>
            <a:pPr marL="0">
              <a:lnSpc>
                <a:spcPts val="2015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407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ovide</a:t>
            </a:r>
            <a:r>
              <a:rPr lang="en-US" sz="1403" b="0" i="0" spc="404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7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40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40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411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40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orm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9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purpose</a:t>
            </a:r>
            <a:r>
              <a:rPr lang="en-US" sz="1403" b="0" i="0" spc="414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onl</a:t>
            </a:r>
            <a:r>
              <a:rPr lang="en-US" sz="1403" b="0" i="0" spc="-9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414" baseline="0" dirty="0">
                <a:solidFill>
                  <a:srgbClr val="0D0D0D"/>
                </a:solidFill>
                <a:latin typeface="Calibri"/>
              </a:rPr>
              <a:t>.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406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anno</a:t>
            </a:r>
            <a:r>
              <a:rPr lang="en-US" sz="1403" b="0" i="0" spc="409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gua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41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40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ectness</a:t>
            </a:r>
            <a:r>
              <a:rPr lang="en-US" sz="1403" b="0" i="0" spc="409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accu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</a:t>
            </a:r>
            <a:r>
              <a:rPr lang="en-US" sz="1403" b="0" i="0" spc="-9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,</a:t>
            </a:r>
          </a:p>
          <a:p>
            <a:pPr marL="0">
              <a:lnSpc>
                <a:spcPts val="1680"/>
              </a:lnSpc>
            </a:pP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ompl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et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enes</a:t>
            </a:r>
            <a:r>
              <a:rPr lang="en-US" sz="1406" b="0" i="0" spc="59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an</a:t>
            </a:r>
            <a:r>
              <a:rPr lang="en-US" sz="1406" b="0" i="0" spc="588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cur</a:t>
            </a:r>
            <a:r>
              <a:rPr lang="en-US" sz="1406" b="0" i="0" spc="-2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enc</a:t>
            </a:r>
            <a:r>
              <a:rPr lang="en-US" sz="1406" b="0" i="0" spc="58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591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-14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587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publishe</a:t>
            </a:r>
            <a:r>
              <a:rPr lang="en-US" sz="1406" b="0" i="0" spc="586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581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6" b="0" i="0" spc="58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we</a:t>
            </a:r>
            <a:r>
              <a:rPr lang="en-US" sz="1406" b="0" i="0" spc="-18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site</a:t>
            </a:r>
            <a:r>
              <a:rPr lang="en-US" sz="1406" b="0" i="0" spc="585" baseline="0" dirty="0">
                <a:solidFill>
                  <a:srgbClr val="0D0D0D"/>
                </a:solidFill>
                <a:latin typeface="Calibri"/>
              </a:rPr>
              <a:t>,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no</a:t>
            </a:r>
            <a:r>
              <a:rPr lang="en-US" sz="1406" b="0" i="0" spc="594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it</a:t>
            </a:r>
            <a:r>
              <a:rPr lang="en-US" sz="1406" b="0" i="0" spc="58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app</a:t>
            </a:r>
            <a:r>
              <a:rPr lang="en-US" sz="1406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opri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tenes</a:t>
            </a:r>
            <a:r>
              <a:rPr lang="en-US" sz="1406" b="0" i="0" spc="59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6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6" b="0" i="0" spc="59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6" b="0" i="0" spc="-2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6" b="0" i="0" spc="584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6" b="0" i="0" spc="0" baseline="0" dirty="0">
                <a:solidFill>
                  <a:srgbClr val="0D0D0D"/>
                </a:solidFill>
                <a:latin typeface="Calibri"/>
              </a:rPr>
              <a:t>user's</a:t>
            </a:r>
          </a:p>
          <a:p>
            <a:pPr marL="0">
              <a:lnSpc>
                <a:spcPts val="1681"/>
              </a:lnSpc>
            </a:pP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equi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eme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ts.</a:t>
            </a:r>
          </a:p>
          <a:p>
            <a:pPr marL="0">
              <a:lnSpc>
                <a:spcPts val="2015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Use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15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b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fir</a:t>
            </a:r>
            <a:r>
              <a:rPr lang="en-US" sz="1403" b="0" i="0" spc="301" baseline="0" dirty="0">
                <a:solidFill>
                  <a:srgbClr val="0D0D0D"/>
                </a:solidFill>
                <a:latin typeface="Calibri"/>
              </a:rPr>
              <a:t>m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solel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liabl</a:t>
            </a:r>
            <a:r>
              <a:rPr lang="en-US" sz="1403" b="0" i="0" spc="31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29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</a:t>
            </a:r>
            <a:r>
              <a:rPr lang="en-US" sz="1403" b="0" i="0" spc="32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mad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25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ailabl</a:t>
            </a:r>
            <a:r>
              <a:rPr lang="en-US" sz="1403" b="0" i="0" spc="341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30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thi</a:t>
            </a:r>
            <a:r>
              <a:rPr lang="en-US" sz="1403" b="0" i="0" spc="327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eport.</a:t>
            </a:r>
          </a:p>
          <a:p>
            <a:pPr marL="0">
              <a:lnSpc>
                <a:spcPts val="2016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Use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51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under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50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3" b="0" i="0" spc="527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no</a:t>
            </a:r>
            <a:r>
              <a:rPr lang="en-US" sz="1403" b="0" i="0" spc="52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52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us</a:t>
            </a:r>
            <a:r>
              <a:rPr lang="en-US" sz="1403" b="0" i="0" spc="5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5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sit</a:t>
            </a:r>
            <a:r>
              <a:rPr lang="en-US" sz="1403" b="0" i="0" spc="5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service</a:t>
            </a:r>
            <a:r>
              <a:rPr lang="en-US" sz="1403" b="0" i="0" spc="519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5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51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orm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514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52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whic</a:t>
            </a:r>
            <a:r>
              <a:rPr lang="en-US" sz="1403" b="0" i="0" spc="507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517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mig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52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52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acces</a:t>
            </a:r>
            <a:r>
              <a:rPr lang="en-US" sz="1403" b="0" i="0" spc="512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</a:p>
          <a:p>
            <a:pPr marL="0">
              <a:lnSpc>
                <a:spcPts val="1680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purpose</a:t>
            </a:r>
            <a:r>
              <a:rPr lang="en-US" sz="1403" b="0" i="0" spc="316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mig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32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flic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wit</a:t>
            </a:r>
            <a:r>
              <a:rPr lang="en-US" sz="1403" b="0" i="0" spc="305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publi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polic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ommo</a:t>
            </a:r>
            <a:r>
              <a:rPr lang="en-US" sz="1403" b="0" i="0" spc="298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decenc</a:t>
            </a:r>
            <a:r>
              <a:rPr lang="en-US" sz="1403" b="0" i="0" spc="335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frin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g</a:t>
            </a:r>
            <a:r>
              <a:rPr lang="en-US" sz="1403" b="0" i="0" spc="3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thi</a:t>
            </a:r>
            <a:r>
              <a:rPr lang="en-US" sz="1403" b="0" i="0" spc="-21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3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part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rig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ts.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Freeform 112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7" name="Picture 11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4936"/>
            <a:ext cx="9144000" cy="61976"/>
          </a:xfrm>
          <a:prstGeom prst="rect">
            <a:avLst/>
          </a:prstGeom>
          <a:noFill/>
        </p:spPr>
      </p:pic>
      <p:pic>
        <p:nvPicPr>
          <p:cNvPr id="1128" name="Picture 11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4960"/>
            <a:ext cx="7051294" cy="61976"/>
          </a:xfrm>
          <a:prstGeom prst="rect">
            <a:avLst/>
          </a:prstGeom>
          <a:noFill/>
        </p:spPr>
      </p:pic>
      <p:pic>
        <p:nvPicPr>
          <p:cNvPr id="1129" name="Picture 11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23" y="0"/>
            <a:ext cx="61976" cy="5143500"/>
          </a:xfrm>
          <a:prstGeom prst="rect">
            <a:avLst/>
          </a:prstGeom>
          <a:noFill/>
        </p:spPr>
      </p:pic>
      <p:sp>
        <p:nvSpPr>
          <p:cNvPr id="1130" name="Freeform 1130"/>
          <p:cNvSpPr/>
          <p:nvPr/>
        </p:nvSpPr>
        <p:spPr>
          <a:xfrm>
            <a:off x="899160" y="844297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7"/>
                </a:moveTo>
                <a:cubicBezTo>
                  <a:pt x="0" y="32131"/>
                  <a:pt x="32410" y="0"/>
                  <a:pt x="72390" y="0"/>
                </a:cubicBezTo>
                <a:cubicBezTo>
                  <a:pt x="112369" y="0"/>
                  <a:pt x="144779" y="32131"/>
                  <a:pt x="144779" y="71627"/>
                </a:cubicBezTo>
                <a:cubicBezTo>
                  <a:pt x="144779" y="111125"/>
                  <a:pt x="112369" y="143256"/>
                  <a:pt x="72390" y="143256"/>
                </a:cubicBezTo>
                <a:cubicBezTo>
                  <a:pt x="32410" y="143256"/>
                  <a:pt x="0" y="111125"/>
                  <a:pt x="0" y="71627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>
            <a:off x="899160" y="3579876"/>
            <a:ext cx="144779" cy="143257"/>
          </a:xfrm>
          <a:custGeom>
            <a:avLst/>
            <a:gdLst/>
            <a:ahLst/>
            <a:cxnLst/>
            <a:rect l="0" t="0" r="0" b="0"/>
            <a:pathLst>
              <a:path w="144779" h="143257">
                <a:moveTo>
                  <a:pt x="0" y="71628"/>
                </a:moveTo>
                <a:cubicBezTo>
                  <a:pt x="0" y="32132"/>
                  <a:pt x="32410" y="0"/>
                  <a:pt x="72390" y="0"/>
                </a:cubicBezTo>
                <a:cubicBezTo>
                  <a:pt x="112369" y="0"/>
                  <a:pt x="144779" y="32132"/>
                  <a:pt x="144779" y="71628"/>
                </a:cubicBezTo>
                <a:cubicBezTo>
                  <a:pt x="144779" y="111125"/>
                  <a:pt x="112369" y="143257"/>
                  <a:pt x="72390" y="143257"/>
                </a:cubicBezTo>
                <a:cubicBezTo>
                  <a:pt x="32410" y="143257"/>
                  <a:pt x="0" y="111125"/>
                  <a:pt x="0" y="71628"/>
                </a:cubicBezTo>
                <a:close/>
              </a:path>
            </a:pathLst>
          </a:custGeom>
          <a:solidFill>
            <a:srgbClr val="AE102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>
            <a:off x="899160" y="4084320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8"/>
                </a:moveTo>
                <a:cubicBezTo>
                  <a:pt x="0" y="32068"/>
                  <a:pt x="32410" y="0"/>
                  <a:pt x="72390" y="0"/>
                </a:cubicBezTo>
                <a:cubicBezTo>
                  <a:pt x="112369" y="0"/>
                  <a:pt x="144779" y="32068"/>
                  <a:pt x="144779" y="71628"/>
                </a:cubicBezTo>
                <a:cubicBezTo>
                  <a:pt x="144779" y="111189"/>
                  <a:pt x="112369" y="143256"/>
                  <a:pt x="72390" y="143256"/>
                </a:cubicBezTo>
                <a:cubicBezTo>
                  <a:pt x="32410" y="143256"/>
                  <a:pt x="0" y="111189"/>
                  <a:pt x="0" y="71628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3" name="Picture 1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23" y="3942589"/>
            <a:ext cx="1600200" cy="714755"/>
          </a:xfrm>
          <a:prstGeom prst="rect">
            <a:avLst/>
          </a:prstGeom>
          <a:noFill/>
        </p:spPr>
      </p:pic>
      <p:sp>
        <p:nvSpPr>
          <p:cNvPr id="1134" name="Rectangle 1134"/>
          <p:cNvSpPr/>
          <p:nvPr/>
        </p:nvSpPr>
        <p:spPr>
          <a:xfrm>
            <a:off x="1300861" y="1098515"/>
            <a:ext cx="3529518" cy="731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Abb</a:t>
            </a:r>
            <a:r>
              <a:rPr lang="en-US" sz="4802" b="1" i="0" spc="-52" baseline="0" dirty="0">
                <a:solidFill>
                  <a:srgbClr val="AE1022"/>
                </a:solidFill>
                <a:latin typeface="Calibri-Bold"/>
              </a:rPr>
              <a:t>r</a:t>
            </a:r>
            <a:r>
              <a:rPr lang="en-US" sz="4802" b="1" i="0" spc="-28" baseline="0" dirty="0">
                <a:solidFill>
                  <a:srgbClr val="AE1022"/>
                </a:solidFill>
                <a:latin typeface="Calibri-Bold"/>
              </a:rPr>
              <a:t>e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vi</a:t>
            </a:r>
            <a:r>
              <a:rPr lang="en-US" sz="4802" b="1" i="0" spc="-67" baseline="0" dirty="0">
                <a:solidFill>
                  <a:srgbClr val="AE1022"/>
                </a:solidFill>
                <a:latin typeface="Calibri-Bold"/>
              </a:rPr>
              <a:t>a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tions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Freeform 113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6" name="Picture 113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6357"/>
            <a:ext cx="8673591" cy="61975"/>
          </a:xfrm>
          <a:prstGeom prst="rect">
            <a:avLst/>
          </a:prstGeom>
          <a:noFill/>
        </p:spPr>
      </p:pic>
      <p:sp>
        <p:nvSpPr>
          <p:cNvPr id="1137" name="Freeform 1137"/>
          <p:cNvSpPr/>
          <p:nvPr/>
        </p:nvSpPr>
        <p:spPr>
          <a:xfrm>
            <a:off x="8459723" y="1059180"/>
            <a:ext cx="0" cy="3597072"/>
          </a:xfrm>
          <a:custGeom>
            <a:avLst/>
            <a:gdLst/>
            <a:ahLst/>
            <a:cxnLst/>
            <a:rect l="0" t="0" r="0" b="0"/>
            <a:pathLst>
              <a:path h="3597072">
                <a:moveTo>
                  <a:pt x="0" y="0"/>
                </a:moveTo>
                <a:lnTo>
                  <a:pt x="0" y="3597072"/>
                </a:lnTo>
              </a:path>
            </a:pathLst>
          </a:custGeom>
          <a:noFill/>
          <a:ln w="9144" cap="flat" cmpd="sng">
            <a:solidFill>
              <a:srgbClr val="D4D4D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8" name="Picture 1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616" y="269748"/>
            <a:ext cx="1325880" cy="591312"/>
          </a:xfrm>
          <a:prstGeom prst="rect">
            <a:avLst/>
          </a:prstGeom>
          <a:noFill/>
        </p:spPr>
      </p:pic>
      <p:pic>
        <p:nvPicPr>
          <p:cNvPr id="1139" name="Picture 11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08" y="4629405"/>
            <a:ext cx="61975" cy="514095"/>
          </a:xfrm>
          <a:prstGeom prst="rect">
            <a:avLst/>
          </a:prstGeom>
          <a:noFill/>
        </p:spPr>
      </p:pic>
      <p:sp>
        <p:nvSpPr>
          <p:cNvPr id="1140" name="Freeform 1140"/>
          <p:cNvSpPr/>
          <p:nvPr/>
        </p:nvSpPr>
        <p:spPr>
          <a:xfrm>
            <a:off x="396240" y="4552188"/>
            <a:ext cx="214883" cy="216408"/>
          </a:xfrm>
          <a:custGeom>
            <a:avLst/>
            <a:gdLst/>
            <a:ahLst/>
            <a:cxnLst/>
            <a:rect l="0" t="0" r="0" b="0"/>
            <a:pathLst>
              <a:path w="214883" h="216408">
                <a:moveTo>
                  <a:pt x="0" y="108204"/>
                </a:moveTo>
                <a:cubicBezTo>
                  <a:pt x="0" y="48451"/>
                  <a:pt x="48107" y="0"/>
                  <a:pt x="107441" y="0"/>
                </a:cubicBezTo>
                <a:cubicBezTo>
                  <a:pt x="166776" y="0"/>
                  <a:pt x="214883" y="48451"/>
                  <a:pt x="214883" y="108204"/>
                </a:cubicBezTo>
                <a:cubicBezTo>
                  <a:pt x="214883" y="167958"/>
                  <a:pt x="166776" y="216408"/>
                  <a:pt x="107441" y="216408"/>
                </a:cubicBezTo>
                <a:cubicBezTo>
                  <a:pt x="48107" y="216408"/>
                  <a:pt x="0" y="167958"/>
                  <a:pt x="0" y="108204"/>
                </a:cubicBezTo>
                <a:close/>
              </a:path>
            </a:pathLst>
          </a:custGeom>
          <a:solidFill>
            <a:srgbClr val="D1D1D1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>
            <a:off x="8388095" y="4584192"/>
            <a:ext cx="144781" cy="144781"/>
          </a:xfrm>
          <a:custGeom>
            <a:avLst/>
            <a:gdLst/>
            <a:ahLst/>
            <a:cxnLst/>
            <a:rect l="0" t="0" r="0" b="0"/>
            <a:pathLst>
              <a:path w="144781" h="144781">
                <a:moveTo>
                  <a:pt x="0" y="72390"/>
                </a:moveTo>
                <a:cubicBezTo>
                  <a:pt x="0" y="32411"/>
                  <a:pt x="32386" y="0"/>
                  <a:pt x="72390" y="0"/>
                </a:cubicBezTo>
                <a:cubicBezTo>
                  <a:pt x="112396" y="0"/>
                  <a:pt x="144781" y="32411"/>
                  <a:pt x="144781" y="72390"/>
                </a:cubicBezTo>
                <a:cubicBezTo>
                  <a:pt x="144781" y="112370"/>
                  <a:pt x="112396" y="144781"/>
                  <a:pt x="72390" y="144781"/>
                </a:cubicBezTo>
                <a:cubicBezTo>
                  <a:pt x="32386" y="144781"/>
                  <a:pt x="0" y="112370"/>
                  <a:pt x="0" y="72390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Rectangle 1142"/>
          <p:cNvSpPr/>
          <p:nvPr/>
        </p:nvSpPr>
        <p:spPr>
          <a:xfrm>
            <a:off x="416051" y="308600"/>
            <a:ext cx="1859629" cy="397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6" b="0" i="0" spc="0" baseline="0" dirty="0">
                <a:latin typeface="Calibri"/>
              </a:rPr>
              <a:t>Abb</a:t>
            </a:r>
            <a:r>
              <a:rPr lang="en-US" sz="2606" b="0" i="0" spc="-31" baseline="0" dirty="0">
                <a:latin typeface="Calibri"/>
              </a:rPr>
              <a:t>r</a:t>
            </a:r>
            <a:r>
              <a:rPr lang="en-US" sz="2606" b="0" i="0" spc="-13" baseline="0" dirty="0">
                <a:latin typeface="Calibri"/>
              </a:rPr>
              <a:t>e</a:t>
            </a:r>
            <a:r>
              <a:rPr lang="en-US" sz="2606" b="0" i="0" spc="0" baseline="0" dirty="0">
                <a:latin typeface="Calibri"/>
              </a:rPr>
              <a:t>vi</a:t>
            </a:r>
            <a:r>
              <a:rPr lang="en-US" sz="2606" b="0" i="0" spc="-26" baseline="0" dirty="0">
                <a:latin typeface="Calibri"/>
              </a:rPr>
              <a:t>a</a:t>
            </a:r>
            <a:r>
              <a:rPr lang="en-US" sz="2606" b="0" i="0" spc="0" baseline="0" dirty="0">
                <a:latin typeface="Calibri"/>
              </a:rPr>
              <a:t>tions</a:t>
            </a:r>
          </a:p>
        </p:txBody>
      </p:sp>
      <p:sp>
        <p:nvSpPr>
          <p:cNvPr id="1143" name="Rectangle 1143"/>
          <p:cNvSpPr/>
          <p:nvPr/>
        </p:nvSpPr>
        <p:spPr>
          <a:xfrm>
            <a:off x="415442" y="1246150"/>
            <a:ext cx="4408018" cy="20067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12494" algn="l"/>
              </a:tabLst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CRT-P	Ca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dia</a:t>
            </a:r>
            <a:r>
              <a:rPr lang="en-US" sz="1403" b="0" i="0" spc="334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23" baseline="0" dirty="0">
                <a:solidFill>
                  <a:srgbClr val="0D0D0D"/>
                </a:solidFill>
                <a:latin typeface="Calibri"/>
              </a:rPr>
              <a:t>s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ynch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oni</a:t>
            </a:r>
            <a:r>
              <a:rPr lang="en-US" sz="1403" b="0" i="0" spc="-26" baseline="0" dirty="0">
                <a:solidFill>
                  <a:srgbClr val="0D0D0D"/>
                </a:solidFill>
                <a:latin typeface="Calibri"/>
              </a:rPr>
              <a:t>z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</a:t>
            </a:r>
            <a:r>
              <a:rPr lang="en-US" sz="1403" b="0" i="0" spc="32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the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338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pacema</a:t>
            </a:r>
            <a:r>
              <a:rPr lang="en-US" sz="1403" b="0" i="0" spc="-51" baseline="0" dirty="0">
                <a:solidFill>
                  <a:srgbClr val="0D0D0D"/>
                </a:solidFill>
                <a:latin typeface="Calibri"/>
              </a:rPr>
              <a:t>k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</a:t>
            </a:r>
          </a:p>
          <a:p>
            <a:pPr marL="0">
              <a:lnSpc>
                <a:spcPts val="2018"/>
              </a:lnSpc>
              <a:tabLst>
                <a:tab pos="1112494" algn="l"/>
              </a:tabLst>
            </a:pP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SC	Eu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opea</a:t>
            </a:r>
            <a:r>
              <a:rPr lang="en-US" sz="1403" b="0" i="0" spc="333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Soci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311" baseline="0" dirty="0">
                <a:solidFill>
                  <a:srgbClr val="0D0D0D"/>
                </a:solidFill>
                <a:latin typeface="Calibri"/>
              </a:rPr>
              <a:t>y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</a:t>
            </a:r>
            <a:r>
              <a:rPr lang="en-US" sz="1403" b="0" i="0" spc="303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diology</a:t>
            </a:r>
          </a:p>
          <a:p>
            <a:pPr marL="0">
              <a:lnSpc>
                <a:spcPts val="2015"/>
              </a:lnSpc>
              <a:tabLst>
                <a:tab pos="1112494" algn="l"/>
              </a:tabLst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HF	Hear</a:t>
            </a:r>
            <a:r>
              <a:rPr lang="en-US" sz="1403" b="0" i="0" spc="32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ailu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</a:p>
          <a:p>
            <a:pPr marL="0">
              <a:lnSpc>
                <a:spcPts val="2016"/>
              </a:lnSpc>
              <a:tabLst>
                <a:tab pos="1118590" algn="l"/>
              </a:tabLst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H</a:t>
            </a:r>
            <a:r>
              <a:rPr lang="en-US" sz="1403" b="0" i="0" spc="-78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	Hear</a:t>
            </a:r>
            <a:r>
              <a:rPr lang="en-US" sz="1403" b="0" i="0" spc="32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32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ailu</a:t>
            </a:r>
            <a:r>
              <a:rPr lang="en-US" sz="1403" b="0" i="0" spc="-25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308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Associ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tion</a:t>
            </a:r>
          </a:p>
          <a:p>
            <a:pPr marL="0">
              <a:lnSpc>
                <a:spcPts val="2015"/>
              </a:lnSpc>
              <a:tabLst>
                <a:tab pos="1112494" algn="l"/>
              </a:tabLst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ICD	Impla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abl</a:t>
            </a:r>
            <a:r>
              <a:rPr lang="en-US" sz="1403" b="0" i="0" spc="349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Ca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dio</a:t>
            </a:r>
            <a:r>
              <a:rPr lang="en-US" sz="1403" b="0" i="0" spc="-11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31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fibrill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or</a:t>
            </a:r>
          </a:p>
          <a:p>
            <a:pPr marL="0">
              <a:lnSpc>
                <a:spcPts val="2018"/>
              </a:lnSpc>
              <a:tabLst>
                <a:tab pos="1112494" algn="l"/>
              </a:tabLst>
            </a:pPr>
            <a:r>
              <a:rPr lang="en-US" sz="1403" b="0" i="0" spc="-98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-64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AD	L</a:t>
            </a:r>
            <a:r>
              <a:rPr lang="en-US" sz="1403" b="0" i="0" spc="-16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f</a:t>
            </a:r>
            <a:r>
              <a:rPr lang="en-US" sz="1403" b="0" i="0" spc="316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-75" baseline="0" dirty="0">
                <a:solidFill>
                  <a:srgbClr val="0D0D0D"/>
                </a:solidFill>
                <a:latin typeface="Calibri"/>
              </a:rPr>
              <a:t>V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-19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tricula</a:t>
            </a:r>
            <a:r>
              <a:rPr lang="en-US" sz="1403" b="0" i="0" spc="350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Assis</a:t>
            </a:r>
            <a:r>
              <a:rPr lang="en-US" sz="1403" b="0" i="0" spc="298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D</a:t>
            </a:r>
            <a:r>
              <a:rPr lang="en-US" sz="1403" b="0" i="0" spc="-14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vices</a:t>
            </a:r>
          </a:p>
          <a:p>
            <a:pPr marL="0">
              <a:lnSpc>
                <a:spcPts val="2016"/>
              </a:lnSpc>
              <a:tabLst>
                <a:tab pos="1112494" algn="l"/>
              </a:tabLst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MRI	Magn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</a:t>
            </a:r>
            <a:r>
              <a:rPr lang="en-US" sz="1403" b="0" i="0" spc="331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18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esonanc</a:t>
            </a:r>
            <a:r>
              <a:rPr lang="en-US" sz="1403" b="0" i="0" spc="320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Imaging</a:t>
            </a:r>
          </a:p>
          <a:p>
            <a:pPr marL="0">
              <a:lnSpc>
                <a:spcPts val="2015"/>
              </a:lnSpc>
            </a:pP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NT-p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oBN</a:t>
            </a:r>
            <a:r>
              <a:rPr lang="en-US" sz="1403" b="0" i="0" spc="2469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N-</a:t>
            </a:r>
            <a:r>
              <a:rPr lang="en-US" sz="1403" b="0" i="0" spc="-117" baseline="0" dirty="0">
                <a:solidFill>
                  <a:srgbClr val="0D0D0D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ermina</a:t>
            </a:r>
            <a:r>
              <a:rPr lang="en-US" sz="1403" b="0" i="0" spc="290" baseline="0" dirty="0">
                <a:solidFill>
                  <a:srgbClr val="0D0D0D"/>
                </a:solidFill>
                <a:latin typeface="Calibri"/>
              </a:rPr>
              <a:t>l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o-B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ai</a:t>
            </a:r>
            <a:r>
              <a:rPr lang="en-US" sz="1403" b="0" i="0" spc="285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N</a:t>
            </a:r>
            <a:r>
              <a:rPr lang="en-US" sz="1403" b="0" i="0" spc="-12" baseline="0" dirty="0">
                <a:solidFill>
                  <a:srgbClr val="0D0D0D"/>
                </a:solidFill>
                <a:latin typeface="Calibri"/>
              </a:rPr>
              <a:t>a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triu</a:t>
            </a:r>
            <a:r>
              <a:rPr lang="en-US" sz="1403" b="0" i="0" spc="-22" baseline="0" dirty="0">
                <a:solidFill>
                  <a:srgbClr val="0D0D0D"/>
                </a:solidFill>
                <a:latin typeface="Calibri"/>
              </a:rPr>
              <a:t>r</a:t>
            </a:r>
            <a:r>
              <a:rPr lang="en-US" sz="1403" b="0" i="0" spc="-15" baseline="0" dirty="0">
                <a:solidFill>
                  <a:srgbClr val="0D0D0D"/>
                </a:solidFill>
                <a:latin typeface="Calibri"/>
              </a:rPr>
              <a:t>e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ti</a:t>
            </a:r>
            <a:r>
              <a:rPr lang="en-US" sz="1403" b="0" i="0" spc="332" baseline="0" dirty="0">
                <a:solidFill>
                  <a:srgbClr val="0D0D0D"/>
                </a:solidFill>
                <a:latin typeface="Calibri"/>
              </a:rPr>
              <a:t>c</a:t>
            </a:r>
            <a:r>
              <a:rPr lang="en-US" sz="1403" b="0" i="0" spc="-29" baseline="0" dirty="0">
                <a:solidFill>
                  <a:srgbClr val="0D0D0D"/>
                </a:solidFill>
                <a:latin typeface="Calibri"/>
              </a:rPr>
              <a:t>P</a:t>
            </a:r>
            <a:r>
              <a:rPr lang="en-US" sz="1403" b="0" i="0" spc="0" baseline="0" dirty="0">
                <a:solidFill>
                  <a:srgbClr val="0D0D0D"/>
                </a:solidFill>
                <a:latin typeface="Calibri"/>
              </a:rPr>
              <a:t>eptide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reeform 2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2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4936"/>
            <a:ext cx="9144000" cy="61976"/>
          </a:xfrm>
          <a:prstGeom prst="rect">
            <a:avLst/>
          </a:prstGeom>
          <a:noFill/>
        </p:spPr>
      </p:pic>
      <p:pic>
        <p:nvPicPr>
          <p:cNvPr id="219" name="Picture 2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4960"/>
            <a:ext cx="7051294" cy="61976"/>
          </a:xfrm>
          <a:prstGeom prst="rect">
            <a:avLst/>
          </a:prstGeom>
          <a:noFill/>
        </p:spPr>
      </p:pic>
      <p:pic>
        <p:nvPicPr>
          <p:cNvPr id="220" name="Picture 2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23" y="0"/>
            <a:ext cx="61976" cy="5143500"/>
          </a:xfrm>
          <a:prstGeom prst="rect">
            <a:avLst/>
          </a:prstGeom>
          <a:noFill/>
        </p:spPr>
      </p:pic>
      <p:sp>
        <p:nvSpPr>
          <p:cNvPr id="221" name="Freeform 221"/>
          <p:cNvSpPr/>
          <p:nvPr/>
        </p:nvSpPr>
        <p:spPr>
          <a:xfrm>
            <a:off x="899160" y="844297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7"/>
                </a:moveTo>
                <a:cubicBezTo>
                  <a:pt x="0" y="32131"/>
                  <a:pt x="32410" y="0"/>
                  <a:pt x="72390" y="0"/>
                </a:cubicBezTo>
                <a:cubicBezTo>
                  <a:pt x="112369" y="0"/>
                  <a:pt x="144779" y="32131"/>
                  <a:pt x="144779" y="71627"/>
                </a:cubicBezTo>
                <a:cubicBezTo>
                  <a:pt x="144779" y="111125"/>
                  <a:pt x="112369" y="143256"/>
                  <a:pt x="72390" y="143256"/>
                </a:cubicBezTo>
                <a:cubicBezTo>
                  <a:pt x="32410" y="143256"/>
                  <a:pt x="0" y="111125"/>
                  <a:pt x="0" y="71627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899160" y="3579876"/>
            <a:ext cx="144779" cy="143257"/>
          </a:xfrm>
          <a:custGeom>
            <a:avLst/>
            <a:gdLst/>
            <a:ahLst/>
            <a:cxnLst/>
            <a:rect l="0" t="0" r="0" b="0"/>
            <a:pathLst>
              <a:path w="144779" h="143257">
                <a:moveTo>
                  <a:pt x="0" y="71628"/>
                </a:moveTo>
                <a:cubicBezTo>
                  <a:pt x="0" y="32132"/>
                  <a:pt x="32410" y="0"/>
                  <a:pt x="72390" y="0"/>
                </a:cubicBezTo>
                <a:cubicBezTo>
                  <a:pt x="112369" y="0"/>
                  <a:pt x="144779" y="32132"/>
                  <a:pt x="144779" y="71628"/>
                </a:cubicBezTo>
                <a:cubicBezTo>
                  <a:pt x="144779" y="111125"/>
                  <a:pt x="112369" y="143257"/>
                  <a:pt x="72390" y="143257"/>
                </a:cubicBezTo>
                <a:cubicBezTo>
                  <a:pt x="32410" y="143257"/>
                  <a:pt x="0" y="111125"/>
                  <a:pt x="0" y="71628"/>
                </a:cubicBezTo>
                <a:close/>
              </a:path>
            </a:pathLst>
          </a:custGeom>
          <a:solidFill>
            <a:srgbClr val="AE102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899160" y="4084320"/>
            <a:ext cx="144779" cy="143256"/>
          </a:xfrm>
          <a:custGeom>
            <a:avLst/>
            <a:gdLst/>
            <a:ahLst/>
            <a:cxnLst/>
            <a:rect l="0" t="0" r="0" b="0"/>
            <a:pathLst>
              <a:path w="144779" h="143256">
                <a:moveTo>
                  <a:pt x="0" y="71628"/>
                </a:moveTo>
                <a:cubicBezTo>
                  <a:pt x="0" y="32068"/>
                  <a:pt x="32410" y="0"/>
                  <a:pt x="72390" y="0"/>
                </a:cubicBezTo>
                <a:cubicBezTo>
                  <a:pt x="112369" y="0"/>
                  <a:pt x="144779" y="32068"/>
                  <a:pt x="144779" y="71628"/>
                </a:cubicBezTo>
                <a:cubicBezTo>
                  <a:pt x="144779" y="111189"/>
                  <a:pt x="112369" y="143256"/>
                  <a:pt x="72390" y="143256"/>
                </a:cubicBezTo>
                <a:cubicBezTo>
                  <a:pt x="32410" y="143256"/>
                  <a:pt x="0" y="111189"/>
                  <a:pt x="0" y="71628"/>
                </a:cubicBezTo>
                <a:close/>
              </a:path>
            </a:pathLst>
          </a:custGeom>
          <a:solidFill>
            <a:srgbClr val="88888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1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23" y="3942589"/>
            <a:ext cx="1600200" cy="714755"/>
          </a:xfrm>
          <a:prstGeom prst="rect">
            <a:avLst/>
          </a:prstGeom>
          <a:noFill/>
        </p:spPr>
      </p:pic>
      <p:sp>
        <p:nvSpPr>
          <p:cNvPr id="225" name="Rectangle 225"/>
          <p:cNvSpPr/>
          <p:nvPr/>
        </p:nvSpPr>
        <p:spPr>
          <a:xfrm>
            <a:off x="1300861" y="1098515"/>
            <a:ext cx="5254868" cy="731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B</a:t>
            </a:r>
            <a:r>
              <a:rPr lang="en-US" sz="4802" b="1" i="0" spc="-14" baseline="0" dirty="0">
                <a:solidFill>
                  <a:srgbClr val="AE1022"/>
                </a:solidFill>
                <a:latin typeface="Calibri-Bold"/>
              </a:rPr>
              <a:t>a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r Charts and Ma</a:t>
            </a:r>
            <a:r>
              <a:rPr lang="en-US" sz="4802" b="1" i="0" spc="-28" baseline="0" dirty="0">
                <a:solidFill>
                  <a:srgbClr val="AE1022"/>
                </a:solidFill>
                <a:latin typeface="Calibri-Bold"/>
              </a:rPr>
              <a:t>p</a:t>
            </a:r>
            <a:r>
              <a:rPr lang="en-US" sz="4802" b="1" i="0" spc="0" baseline="0" dirty="0">
                <a:solidFill>
                  <a:srgbClr val="AE1022"/>
                </a:solidFill>
                <a:latin typeface="Calibri-Bold"/>
              </a:rPr>
              <a:t>s</a:t>
            </a:r>
          </a:p>
        </p:txBody>
      </p:sp>
      <p:sp>
        <p:nvSpPr>
          <p:cNvPr id="226" name="Rectangle 226"/>
          <p:cNvSpPr/>
          <p:nvPr/>
        </p:nvSpPr>
        <p:spPr>
          <a:xfrm>
            <a:off x="1429766" y="2126881"/>
            <a:ext cx="7503849" cy="1594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539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2402" b="1" i="0" spc="0" baseline="0" dirty="0">
                <a:latin typeface="Calibri-Bold"/>
              </a:rPr>
              <a:t>Demog</a:t>
            </a:r>
            <a:r>
              <a:rPr lang="en-US" sz="2402" b="1" i="0" spc="-45" baseline="0" dirty="0">
                <a:latin typeface="Calibri-Bold"/>
              </a:rPr>
              <a:t>r</a:t>
            </a:r>
            <a:r>
              <a:rPr lang="en-US" sz="2402" b="1" i="0" spc="0" baseline="0" dirty="0">
                <a:latin typeface="Calibri-Bold"/>
              </a:rPr>
              <a:t>aphics</a:t>
            </a:r>
            <a:r>
              <a:rPr lang="en-US" sz="2402" b="1" i="0" spc="-19" baseline="0" dirty="0">
                <a:latin typeface="Calibri-Bold"/>
              </a:rPr>
              <a:t> </a:t>
            </a:r>
            <a:r>
              <a:rPr lang="en-US" sz="2402" b="1" i="0" spc="0" baseline="0" dirty="0">
                <a:latin typeface="Calibri-Bold"/>
              </a:rPr>
              <a:t>and Healthca</a:t>
            </a:r>
            <a:r>
              <a:rPr lang="en-US" sz="2402" b="1" i="0" spc="-19" baseline="0" dirty="0">
                <a:latin typeface="Calibri-Bold"/>
              </a:rPr>
              <a:t>r</a:t>
            </a:r>
            <a:r>
              <a:rPr lang="en-US" sz="2402" b="1" i="0" spc="0" baseline="0" dirty="0">
                <a:latin typeface="Calibri-Bold"/>
              </a:rPr>
              <a:t>e </a:t>
            </a:r>
            <a:r>
              <a:rPr lang="en-US" sz="2402" b="1" i="0" spc="-24" baseline="0" dirty="0">
                <a:latin typeface="Calibri-Bold"/>
              </a:rPr>
              <a:t>S</a:t>
            </a:r>
            <a:r>
              <a:rPr lang="en-US" sz="2402" b="1" i="0" spc="0" baseline="0" dirty="0">
                <a:latin typeface="Calibri-Bold"/>
              </a:rPr>
              <a:t>y</a:t>
            </a:r>
            <a:r>
              <a:rPr lang="en-US" sz="2402" b="1" i="0" spc="-19" baseline="0" dirty="0">
                <a:latin typeface="Calibri-Bold"/>
              </a:rPr>
              <a:t>s</a:t>
            </a:r>
            <a:r>
              <a:rPr lang="en-US" sz="2402" b="1" i="0" spc="-26" baseline="0" dirty="0">
                <a:latin typeface="Calibri-Bold"/>
              </a:rPr>
              <a:t>t</a:t>
            </a:r>
            <a:r>
              <a:rPr lang="en-US" sz="2402" b="1" i="0" spc="0" baseline="0" dirty="0">
                <a:latin typeface="Calibri-Bold"/>
              </a:rPr>
              <a:t>ems</a:t>
            </a:r>
          </a:p>
          <a:p>
            <a:r>
              <a:rPr lang="en-US" sz="2402" spc="539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2400" b="1" dirty="0">
                <a:latin typeface="Calibri-Bold"/>
              </a:rPr>
              <a:t>Heart </a:t>
            </a:r>
            <a:r>
              <a:rPr lang="en-US" sz="2400" b="1" spc="-55" dirty="0">
                <a:latin typeface="Calibri-Bold"/>
              </a:rPr>
              <a:t>F</a:t>
            </a:r>
            <a:r>
              <a:rPr lang="en-US" sz="2400" b="1" dirty="0">
                <a:latin typeface="Calibri-Bold"/>
              </a:rPr>
              <a:t>ailu</a:t>
            </a:r>
            <a:r>
              <a:rPr lang="en-US" sz="2400" b="1" spc="-19" dirty="0">
                <a:latin typeface="Calibri-Bold"/>
              </a:rPr>
              <a:t>r</a:t>
            </a:r>
            <a:r>
              <a:rPr lang="en-US" sz="2400" b="1" dirty="0">
                <a:latin typeface="Calibri-Bold"/>
              </a:rPr>
              <a:t>e Epidemiology</a:t>
            </a:r>
            <a:endParaRPr lang="en-US" sz="2402" b="1" i="0" spc="0" baseline="0" dirty="0">
              <a:latin typeface="Calibri-Bold"/>
            </a:endParaRPr>
          </a:p>
          <a:p>
            <a:pPr marL="0">
              <a:lnSpc>
                <a:spcPts val="3457"/>
              </a:lnSpc>
            </a:pPr>
            <a:r>
              <a:rPr lang="en-US" sz="2400" b="0" i="0" spc="539" baseline="0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2400" b="1" i="0" spc="0" baseline="0" dirty="0">
                <a:latin typeface="Calibri-Bold"/>
              </a:rPr>
              <a:t>Healthca</a:t>
            </a:r>
            <a:r>
              <a:rPr lang="en-US" sz="2400" b="1" i="0" spc="-16" baseline="0" dirty="0">
                <a:latin typeface="Calibri-Bold"/>
              </a:rPr>
              <a:t>r</a:t>
            </a:r>
            <a:r>
              <a:rPr lang="en-US" sz="2400" b="1" i="0" spc="0" baseline="0" dirty="0">
                <a:latin typeface="Calibri-Bold"/>
              </a:rPr>
              <a:t>e </a:t>
            </a:r>
            <a:r>
              <a:rPr lang="en-US" sz="2400" b="1" i="0" spc="-33" baseline="0" dirty="0">
                <a:latin typeface="Calibri-Bold"/>
              </a:rPr>
              <a:t>R</a:t>
            </a:r>
            <a:r>
              <a:rPr lang="en-US" sz="2400" b="1" i="0" spc="0" baseline="0" dirty="0">
                <a:latin typeface="Calibri-Bold"/>
              </a:rPr>
              <a:t>esou</a:t>
            </a:r>
            <a:r>
              <a:rPr lang="en-US" sz="2400" b="1" i="0" spc="-35" baseline="0" dirty="0">
                <a:latin typeface="Calibri-Bold"/>
              </a:rPr>
              <a:t>r</a:t>
            </a:r>
            <a:r>
              <a:rPr lang="en-US" sz="2400" b="1" i="0" spc="0" baseline="0" dirty="0">
                <a:latin typeface="Calibri-Bold"/>
              </a:rPr>
              <a:t>ces with </a:t>
            </a:r>
            <a:r>
              <a:rPr lang="en-US" sz="2400" b="1" i="0" spc="-19" baseline="0" dirty="0">
                <a:latin typeface="Calibri-Bold"/>
              </a:rPr>
              <a:t>F</a:t>
            </a:r>
            <a:r>
              <a:rPr lang="en-US" sz="2400" b="1" i="0" spc="0" baseline="0" dirty="0">
                <a:latin typeface="Calibri-Bold"/>
              </a:rPr>
              <a:t>ocus</a:t>
            </a:r>
            <a:r>
              <a:rPr lang="en-US" sz="2400" b="1" i="0" spc="-23" baseline="0" dirty="0">
                <a:latin typeface="Calibri-Bold"/>
              </a:rPr>
              <a:t> </a:t>
            </a:r>
            <a:r>
              <a:rPr lang="en-US" sz="2400" b="1" i="0" spc="0" baseline="0" dirty="0">
                <a:latin typeface="Calibri-Bold"/>
              </a:rPr>
              <a:t>on Heart </a:t>
            </a:r>
            <a:r>
              <a:rPr lang="en-US" sz="2400" b="1" i="0" spc="-55" baseline="0" dirty="0">
                <a:latin typeface="Calibri-Bold"/>
              </a:rPr>
              <a:t>F</a:t>
            </a:r>
            <a:r>
              <a:rPr lang="en-US" sz="2400" b="1" i="0" spc="0" baseline="0" dirty="0">
                <a:latin typeface="Calibri-Bold"/>
              </a:rPr>
              <a:t>ailu</a:t>
            </a:r>
            <a:r>
              <a:rPr lang="en-US" sz="2400" b="1" i="0" spc="-19" baseline="0" dirty="0">
                <a:latin typeface="Calibri-Bold"/>
              </a:rPr>
              <a:t>r</a:t>
            </a:r>
            <a:r>
              <a:rPr lang="en-US" sz="2400" b="1" i="0" spc="0" baseline="0" dirty="0">
                <a:latin typeface="Calibri-Bold"/>
              </a:rPr>
              <a:t>e</a:t>
            </a:r>
          </a:p>
          <a:p>
            <a:pPr>
              <a:lnSpc>
                <a:spcPts val="3456"/>
              </a:lnSpc>
            </a:pPr>
            <a:r>
              <a:rPr lang="en-US" sz="2402" spc="539" dirty="0">
                <a:solidFill>
                  <a:srgbClr val="D00040"/>
                </a:solidFill>
                <a:latin typeface="ArialMT"/>
              </a:rPr>
              <a:t>•</a:t>
            </a:r>
            <a:r>
              <a:rPr lang="en-US" sz="2402" b="1" i="0" spc="0" baseline="0" dirty="0">
                <a:latin typeface="Calibri-Bold"/>
              </a:rPr>
              <a:t>Services</a:t>
            </a:r>
            <a:r>
              <a:rPr lang="en-US" sz="2402" b="1" i="0" spc="-24" baseline="0" dirty="0">
                <a:latin typeface="Calibri-Bold"/>
              </a:rPr>
              <a:t> </a:t>
            </a:r>
            <a:r>
              <a:rPr lang="en-US" sz="2402" b="1" i="0" spc="0" baseline="0" dirty="0">
                <a:latin typeface="Calibri-Bold"/>
              </a:rPr>
              <a:t>and I</a:t>
            </a:r>
            <a:r>
              <a:rPr lang="en-US" sz="2402" b="1" i="0" spc="-31" baseline="0" dirty="0">
                <a:latin typeface="Calibri-Bold"/>
              </a:rPr>
              <a:t>n</a:t>
            </a:r>
            <a:r>
              <a:rPr lang="en-US" sz="2402" b="1" i="0" spc="-26" baseline="0" dirty="0">
                <a:latin typeface="Calibri-Bold"/>
              </a:rPr>
              <a:t>t</a:t>
            </a:r>
            <a:r>
              <a:rPr lang="en-US" sz="2402" b="1" i="0" spc="0" baseline="0" dirty="0">
                <a:latin typeface="Calibri-Bold"/>
              </a:rPr>
              <a:t>er</a:t>
            </a:r>
            <a:r>
              <a:rPr lang="en-US" sz="2402" b="1" i="0" spc="-16" baseline="0" dirty="0">
                <a:latin typeface="Calibri-Bold"/>
              </a:rPr>
              <a:t>v</a:t>
            </a:r>
            <a:r>
              <a:rPr lang="en-US" sz="2402" b="1" i="0" spc="0" baseline="0" dirty="0">
                <a:latin typeface="Calibri-Bold"/>
              </a:rPr>
              <a:t>e</a:t>
            </a:r>
            <a:r>
              <a:rPr lang="en-US" sz="2402" b="1" i="0" spc="-21" baseline="0" dirty="0">
                <a:latin typeface="Calibri-Bold"/>
              </a:rPr>
              <a:t>n</a:t>
            </a:r>
            <a:r>
              <a:rPr lang="en-US" sz="2402" b="1" i="0" spc="0" baseline="0" dirty="0">
                <a:latin typeface="Calibri-Bold"/>
              </a:rPr>
              <a:t>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/>
          </p:nvPr>
        </p:nvSpPr>
        <p:spPr>
          <a:xfrm>
            <a:off x="1280160" y="914400"/>
            <a:ext cx="6400800" cy="2743200"/>
          </a:xfrm>
        </p:spPr>
        <p:txBody>
          <a:bodyPr/>
          <a:lstStyle/>
          <a:p>
            <a:endParaRPr/>
          </a:p>
          <a:p>
            <a:endParaRPr/>
          </a:p>
          <a:p>
            <a:pPr marL="0" marR="0" algn="l">
              <a:spcBef>
                <a:spcPts val="0"/>
              </a:spcBef>
              <a:spcAft>
                <a:spcPts val="0"/>
              </a:spcAft>
              <a:buNone/>
            </a:pPr>
            <a:r>
              <a:rPr sz="4600" b="1" cap="none">
                <a:solidFill>
                  <a:srgbClr val="8B0000">
                    <a:alpha val="100000"/>
                  </a:srgbClr>
                </a:solidFill>
                <a:latin typeface="Calibri (Headings)"/>
                <a:cs typeface="Calibri (Headings)"/>
              </a:rPr>
              <a:t>Demographics and Healthcare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280160" y="3200400"/>
            <a:ext cx="4572000" cy="914400"/>
          </a:xfrm>
        </p:spPr>
        <p:txBody>
          <a:bodyPr/>
          <a:lstStyle/>
          <a:p>
            <a:endParaRPr/>
          </a:p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_PPT_test.potx" id="{1687555B-65AB-4D82-8D9C-8D2E31071EBB}" vid="{8FEEAFF8-4BB7-41EA-A67C-3F05A7C446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11018</TotalTime>
  <Words>3477</Words>
  <Application>Microsoft Office PowerPoint</Application>
  <PresentationFormat>Affichage à l'écran (16:9)</PresentationFormat>
  <Paragraphs>547</Paragraphs>
  <Slides>76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77" baseType="lpstr">
      <vt:lpstr>ESC_PPT_Light_220817-16-9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paola_thellung</dc:creator>
  <cp:lastModifiedBy>Dzianis KAZAKEVICH</cp:lastModifiedBy>
  <cp:revision>177</cp:revision>
  <dcterms:created xsi:type="dcterms:W3CDTF">2017-12-01T10:36:27Z</dcterms:created>
  <dcterms:modified xsi:type="dcterms:W3CDTF">2022-10-13T16:54:52Z</dcterms:modified>
</cp:coreProperties>
</file>